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3" autoAdjust="0"/>
    <p:restoredTop sz="94660"/>
  </p:normalViewPr>
  <p:slideViewPr>
    <p:cSldViewPr snapToGrid="0">
      <p:cViewPr>
        <p:scale>
          <a:sx n="70" d="100"/>
          <a:sy n="70" d="100"/>
        </p:scale>
        <p:origin x="-462" y="-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Picture Fade on Path">
    <p:bg>
      <p:bgPr>
        <a:gradFill>
          <a:gsLst>
            <a:gs pos="0">
              <a:srgbClr val="FFFFFF"/>
            </a:gs>
            <a:gs pos="28000">
              <a:srgbClr val="FEFEFE"/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12125"/>
            <a:ext cx="11541512" cy="2895600"/>
          </a:xfrm>
          <a:prstGeom prst="rect">
            <a:avLst/>
          </a:prstGeom>
          <a:gradFill flip="none" rotWithShape="1">
            <a:gsLst>
              <a:gs pos="36000">
                <a:schemeClr val="accent2">
                  <a:lumMod val="85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091398"/>
            <a:ext cx="7086600" cy="584775"/>
          </a:xfrm>
        </p:spPr>
        <p:txBody>
          <a:bodyPr anchor="t">
            <a:noAutofit/>
          </a:bodyPr>
          <a:lstStyle>
            <a:lvl1pPr>
              <a:defRPr sz="3800" b="1">
                <a:gradFill>
                  <a:gsLst>
                    <a:gs pos="0">
                      <a:schemeClr val="accent2">
                        <a:lumMod val="8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0" scaled="1"/>
                </a:gra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267200" y="2194560"/>
            <a:ext cx="7086600" cy="21084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buNone/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14400" y="0"/>
            <a:ext cx="2390503" cy="4645152"/>
          </a:xfrm>
          <a:effectLst>
            <a:glow rad="101600">
              <a:srgbClr val="FFFFFF">
                <a:alpha val="40000"/>
              </a:srgb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2565117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3C8761B-3B43-48DB-9884-8711C7FE3137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4EBABB-164C-4B21-A7DC-1011164A5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989" y="671269"/>
            <a:ext cx="7086600" cy="584775"/>
          </a:xfrm>
        </p:spPr>
        <p:txBody>
          <a:bodyPr/>
          <a:lstStyle/>
          <a:p>
            <a:r>
              <a:rPr lang="hr-HR" smtClean="0"/>
              <a:t>KAKO ŽIVI 3.C?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smtClean="0"/>
              <a:t>1. Donosimo Vam malu likovnu izložbu.</a:t>
            </a:r>
          </a:p>
          <a:p>
            <a:r>
              <a:rPr lang="hr-HR" smtClean="0"/>
              <a:t>2. Pročitajte naš Ustav.</a:t>
            </a:r>
          </a:p>
          <a:p>
            <a:r>
              <a:rPr lang="hr-HR" smtClean="0"/>
              <a:t>3. Nestrpljivo čekamo Večer matematike.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tretch>
            <a:fillRect/>
          </a:stretch>
        </p:blipFill>
        <p:spPr>
          <a:xfrm>
            <a:off x="988539" y="0"/>
            <a:ext cx="2390503" cy="1939283"/>
          </a:xfrm>
        </p:spPr>
      </p:pic>
    </p:spTree>
    <p:extLst>
      <p:ext uri="{BB962C8B-B14F-4D97-AF65-F5344CB8AC3E}">
        <p14:creationId xmlns="" xmlns:p14="http://schemas.microsoft.com/office/powerpoint/2010/main" val="30004103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392" y="216568"/>
            <a:ext cx="6858002" cy="745958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2060"/>
                </a:solidFill>
              </a:rPr>
              <a:t>Pročitajte strip Marija Krluka.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96824" y="1715745"/>
            <a:ext cx="972608" cy="789023"/>
          </a:xfrm>
          <a:prstGeom prst="rect">
            <a:avLst/>
          </a:prstGeom>
        </p:spPr>
      </p:pic>
      <p:pic>
        <p:nvPicPr>
          <p:cNvPr id="5" name="Picture 4" descr="kaić slike 127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>
          <a:xfrm>
            <a:off x="3517794" y="962526"/>
            <a:ext cx="8131205" cy="5534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81" y="240632"/>
            <a:ext cx="10058402" cy="71788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Uživali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FFC000"/>
                </a:solidFill>
              </a:rPr>
              <a:t>smo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FFFF00"/>
                </a:solidFill>
              </a:rPr>
              <a:t>mijenjajući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00B050"/>
                </a:solidFill>
              </a:rPr>
              <a:t>prirodne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0070C0"/>
                </a:solidFill>
              </a:rPr>
              <a:t>boje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7030A0"/>
                </a:solidFill>
              </a:rPr>
              <a:t>raznih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C00000"/>
                </a:solidFill>
              </a:rPr>
              <a:t>zavičaja.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 descr="kaić slike 130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2117558" y="1160165"/>
            <a:ext cx="7868652" cy="5288761"/>
          </a:xfrm>
          <a:prstGeom prst="rect">
            <a:avLst/>
          </a:prstGeom>
        </p:spPr>
      </p:pic>
      <p:pic>
        <p:nvPicPr>
          <p:cNvPr id="4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29371" y="2533892"/>
            <a:ext cx="972608" cy="789023"/>
          </a:xfrm>
          <a:prstGeom prst="rect">
            <a:avLst/>
          </a:prstGeom>
        </p:spPr>
      </p:pic>
      <p:pic>
        <p:nvPicPr>
          <p:cNvPr id="5" name="Picture 4" descr="kaić slike 13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76874" y="1061195"/>
            <a:ext cx="8435487" cy="5605075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94734" y="4517938"/>
            <a:ext cx="972608" cy="789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8955" y="597309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Klarić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6374" y="153383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Lana Lokas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kaić slike 13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917290" y="1076632"/>
            <a:ext cx="8563307" cy="5781368"/>
          </a:xfrm>
          <a:prstGeom prst="rect">
            <a:avLst/>
          </a:prstGeom>
        </p:spPr>
      </p:pic>
      <p:pic>
        <p:nvPicPr>
          <p:cNvPr id="10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61650" y="2939861"/>
            <a:ext cx="972608" cy="789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4361" y="22860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Josip Klarić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kaić slike 13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3276546" y="-364156"/>
            <a:ext cx="5789155" cy="8655156"/>
          </a:xfrm>
          <a:prstGeom prst="rect">
            <a:avLst/>
          </a:prstGeom>
        </p:spPr>
      </p:pic>
      <p:pic>
        <p:nvPicPr>
          <p:cNvPr id="13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93288" y="2010713"/>
            <a:ext cx="972608" cy="7890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591410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Petra Josić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924">
            <a:off x="876345" y="3104205"/>
            <a:ext cx="3477291" cy="66859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Naš razredni pano!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kaić slike 13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66968" y="0"/>
            <a:ext cx="5389663" cy="6858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56802">
            <a:off x="6456187" y="408010"/>
            <a:ext cx="2105161" cy="1707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Složna braća kuću grade!</a:t>
            </a:r>
            <a:br>
              <a:rPr lang="hr-HR" dirty="0" smtClean="0"/>
            </a:br>
            <a:r>
              <a:rPr lang="hr-HR" dirty="0" smtClean="0"/>
              <a:t>Vođeni poslovicom gradili smo kamene kuće našeg primorskog zavičaja.</a:t>
            </a:r>
            <a:endParaRPr lang="en-US" dirty="0"/>
          </a:p>
        </p:txBody>
      </p:sp>
      <p:pic>
        <p:nvPicPr>
          <p:cNvPr id="3" name="Picture 2" descr="kaić slike 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78476" y="150128"/>
            <a:ext cx="8680704" cy="6534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2370" y="106452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 Krluk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kaić slike 1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97290" y="139279"/>
            <a:ext cx="8106770" cy="6557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0496" y="66874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Jurić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kaić slike 12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14702" y="448147"/>
            <a:ext cx="8539483" cy="592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2824" y="152854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Burazer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kaić slike 12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088107" y="161544"/>
            <a:ext cx="8348245" cy="6116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2382" y="173326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Josip Klarić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kaić slike 12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55648" y="161544"/>
            <a:ext cx="8680704" cy="63620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4884" y="102358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Petra Josić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kaić slike 12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862316" y="600501"/>
            <a:ext cx="4733179" cy="54591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6585" y="682388"/>
            <a:ext cx="186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Tonči Sladoljev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755" y="272955"/>
            <a:ext cx="10824245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</a:rPr>
              <a:t>USTAV 3. C    2013./2014.god.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 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KAD NETKO PRIČA, NE PREKIDAMO GA.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SMEĆE BACAMO U KOŠ.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TRČIMO VANI.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KADA SMO SAMI U UČIONICI PRISTOJNO SE ZABAVLJAMO ILI PRIPREMAMO ZA NAREDNI SAT.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NIJE LIJEPO:GURATI SE, TUĆI, RAZBIJATI, RUGATI SE, PSOVATI, OGOVARATI, ZADIRKIVATI SE,...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LAŽ NE ŽIVI MEĐU NAMA.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SVI SMO RAZLIČITI, A OPET ISTI – S ISTIM PRAVIMA I DUŽNOSTIMA.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SMIJEMO ČUVATI I VOLJETI MASLINE U NAŠEM MASLINIKU.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UČITELJICA NAMJEŠTA ZVUK SVOG MOBITELA NA TIHI NAČIN.</a:t>
            </a: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hr-HR" dirty="0" smtClean="0">
                <a:solidFill>
                  <a:srgbClr val="002060"/>
                </a:solidFill>
              </a:rPr>
              <a:t>PAZIMO PRVAŠE.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stock-vector-colorful-bright-ink-splashes-and-kids-jumping-on-blue-background-63915319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912074" y="4147155"/>
            <a:ext cx="2030468" cy="1702675"/>
          </a:xfrm>
          <a:prstGeom prst="rect">
            <a:avLst/>
          </a:prstGeom>
        </p:spPr>
      </p:pic>
      <p:pic>
        <p:nvPicPr>
          <p:cNvPr id="4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4811" y="3016157"/>
            <a:ext cx="530429" cy="430308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9791" y="3577990"/>
            <a:ext cx="530429" cy="430308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2065" y="4139823"/>
            <a:ext cx="530429" cy="430308"/>
          </a:xfrm>
          <a:prstGeom prst="rect">
            <a:avLst/>
          </a:prstGeom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7045" y="4701656"/>
            <a:ext cx="530429" cy="430308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9319" y="5263489"/>
            <a:ext cx="530429" cy="430308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7946" y="5757083"/>
            <a:ext cx="530429" cy="430308"/>
          </a:xfrm>
          <a:prstGeom prst="rect">
            <a:avLst/>
          </a:prstGeom>
        </p:spPr>
      </p:pic>
      <p:pic>
        <p:nvPicPr>
          <p:cNvPr id="10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7516" y="764277"/>
            <a:ext cx="530429" cy="430308"/>
          </a:xfrm>
          <a:prstGeom prst="rect">
            <a:avLst/>
          </a:prstGeom>
        </p:spPr>
      </p:pic>
      <p:pic>
        <p:nvPicPr>
          <p:cNvPr id="11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9791" y="1926610"/>
            <a:ext cx="530429" cy="430308"/>
          </a:xfrm>
          <a:prstGeom prst="rect">
            <a:avLst/>
          </a:prstGeom>
        </p:spPr>
      </p:pic>
      <p:pic>
        <p:nvPicPr>
          <p:cNvPr id="12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2065" y="2433852"/>
            <a:ext cx="530429" cy="430308"/>
          </a:xfrm>
          <a:prstGeom prst="rect">
            <a:avLst/>
          </a:prstGeom>
        </p:spPr>
      </p:pic>
      <p:pic>
        <p:nvPicPr>
          <p:cNvPr id="13" name="Picture Placeholder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8847" y="1339757"/>
            <a:ext cx="530429" cy="430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ckHandler.ashx.gif"/>
          <p:cNvPicPr>
            <a:picLocks noChangeAspect="1"/>
          </p:cNvPicPr>
          <p:nvPr/>
        </p:nvPicPr>
        <p:blipFill>
          <a:blip r:embed="rId2" cstate="email"/>
          <a:srcRect l="5961" b="5416"/>
          <a:stretch>
            <a:fillRect/>
          </a:stretch>
        </p:blipFill>
        <p:spPr>
          <a:xfrm>
            <a:off x="9307773" y="2216908"/>
            <a:ext cx="2884227" cy="3351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274" y="0"/>
            <a:ext cx="88437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VEČER  MATEMATIKE  I  U  NAŠOJ  ŠKOLI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 </a:t>
            </a:r>
          </a:p>
          <a:p>
            <a:r>
              <a:rPr lang="hr-HR" sz="1400" b="1" dirty="0" smtClean="0">
                <a:solidFill>
                  <a:schemeClr val="tx2"/>
                </a:solidFill>
              </a:rPr>
              <a:t>5. XII.2013.god. u 18.00sati, više od 250 osnovnih i srednjih škola u Republici Hrvatskoj organizirat će Večer matematike.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hr-HR" sz="1400" b="1" dirty="0" smtClean="0">
                <a:solidFill>
                  <a:schemeClr val="tx2"/>
                </a:solidFill>
              </a:rPr>
              <a:t> 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u="sng" dirty="0" err="1" smtClean="0">
                <a:solidFill>
                  <a:schemeClr val="tx2"/>
                </a:solidFill>
              </a:rPr>
              <a:t>Što</a:t>
            </a:r>
            <a:r>
              <a:rPr lang="en-US" sz="1400" b="1" u="sng" dirty="0" smtClean="0">
                <a:solidFill>
                  <a:schemeClr val="tx2"/>
                </a:solidFill>
              </a:rPr>
              <a:t> je 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Večer</a:t>
            </a:r>
            <a:r>
              <a:rPr lang="en-US" sz="1400" b="1" u="sng" dirty="0" smtClean="0">
                <a:solidFill>
                  <a:schemeClr val="tx2"/>
                </a:solidFill>
              </a:rPr>
              <a:t> 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matematike</a:t>
            </a:r>
            <a:r>
              <a:rPr lang="en-US" sz="1400" b="1" u="sng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 </a:t>
            </a: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Večer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matematike</a:t>
            </a:r>
            <a:r>
              <a:rPr lang="en-US" sz="1400" b="1" dirty="0" smtClean="0">
                <a:solidFill>
                  <a:schemeClr val="tx2"/>
                </a:solidFill>
              </a:rPr>
              <a:t> je </a:t>
            </a:r>
            <a:r>
              <a:rPr lang="en-US" sz="1400" b="1" dirty="0" err="1" smtClean="0">
                <a:solidFill>
                  <a:schemeClr val="tx2"/>
                </a:solidFill>
              </a:rPr>
              <a:t>skup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interaktivnih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radionica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koje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potiču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izgradnju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pozitivnog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stava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učenika</a:t>
            </a:r>
            <a:r>
              <a:rPr lang="en-US" sz="1400" b="1" dirty="0" smtClean="0">
                <a:solidFill>
                  <a:schemeClr val="tx2"/>
                </a:solidFill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</a:rPr>
              <a:t>prema</a:t>
            </a:r>
            <a:r>
              <a:rPr lang="en-US" sz="1400" b="1" dirty="0" smtClean="0">
                <a:solidFill>
                  <a:schemeClr val="tx2"/>
                </a:solidFill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matematici</a:t>
            </a:r>
            <a:r>
              <a:rPr lang="en-US" sz="1400" b="1" dirty="0" smtClean="0">
                <a:solidFill>
                  <a:schemeClr val="tx2"/>
                </a:solidFill>
              </a:rPr>
              <a:t>. </a:t>
            </a:r>
            <a:r>
              <a:rPr lang="en-US" sz="1400" b="1" dirty="0" err="1" smtClean="0">
                <a:solidFill>
                  <a:schemeClr val="tx2"/>
                </a:solidFill>
              </a:rPr>
              <a:t>Sudjelovanje</a:t>
            </a:r>
            <a:r>
              <a:rPr lang="en-US" sz="1400" b="1" dirty="0" smtClean="0">
                <a:solidFill>
                  <a:schemeClr val="tx2"/>
                </a:solidFill>
              </a:rPr>
              <a:t> u </a:t>
            </a:r>
            <a:r>
              <a:rPr lang="en-US" sz="1400" b="1" dirty="0" err="1" smtClean="0">
                <a:solidFill>
                  <a:schemeClr val="tx2"/>
                </a:solidFill>
              </a:rPr>
              <a:t>zabavnim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aktivnostima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otkriva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često</a:t>
            </a:r>
            <a:r>
              <a:rPr lang="en-US" sz="1400" b="1" dirty="0" smtClean="0">
                <a:solidFill>
                  <a:schemeClr val="tx2"/>
                </a:solidFill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</a:rPr>
              <a:t>zaboravljenu</a:t>
            </a:r>
            <a:r>
              <a:rPr lang="en-US" sz="1400" b="1" dirty="0" smtClean="0">
                <a:solidFill>
                  <a:schemeClr val="tx2"/>
                </a:solidFill>
              </a:rPr>
              <a:t> - </a:t>
            </a:r>
            <a:r>
              <a:rPr lang="en-US" sz="1400" b="1" dirty="0" err="1" smtClean="0">
                <a:solidFill>
                  <a:schemeClr val="tx2"/>
                </a:solidFill>
              </a:rPr>
              <a:t>zabavnu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stranu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matematike</a:t>
            </a:r>
            <a:r>
              <a:rPr lang="en-US" sz="1400" b="1" dirty="0" smtClean="0">
                <a:solidFill>
                  <a:schemeClr val="tx2"/>
                </a:solidFill>
              </a:rPr>
              <a:t>, </a:t>
            </a:r>
            <a:r>
              <a:rPr lang="en-US" sz="1400" b="1" dirty="0" err="1" smtClean="0">
                <a:solidFill>
                  <a:schemeClr val="tx2"/>
                </a:solidFill>
              </a:rPr>
              <a:t>stvara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nove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ideje</a:t>
            </a:r>
            <a:r>
              <a:rPr lang="en-US" sz="1400" b="1" dirty="0" smtClean="0">
                <a:solidFill>
                  <a:schemeClr val="tx2"/>
                </a:solidFill>
              </a:rPr>
              <a:t> o tome </a:t>
            </a:r>
            <a:r>
              <a:rPr lang="en-US" sz="1400" b="1" dirty="0" err="1" smtClean="0">
                <a:solidFill>
                  <a:schemeClr val="tx2"/>
                </a:solidFill>
              </a:rPr>
              <a:t>što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matematika</a:t>
            </a:r>
            <a:r>
              <a:rPr lang="en-US" sz="1400" b="1" dirty="0" smtClean="0">
                <a:solidFill>
                  <a:schemeClr val="tx2"/>
                </a:solidFill>
              </a:rPr>
              <a:t> jest </a:t>
            </a:r>
            <a:r>
              <a:rPr lang="en-US" sz="1400" b="1" dirty="0" err="1" smtClean="0">
                <a:solidFill>
                  <a:schemeClr val="tx2"/>
                </a:solidFill>
              </a:rPr>
              <a:t>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čime</a:t>
            </a:r>
            <a:r>
              <a:rPr lang="en-US" sz="1400" b="1" dirty="0" smtClean="0">
                <a:solidFill>
                  <a:schemeClr val="tx2"/>
                </a:solidFill>
              </a:rPr>
              <a:t> se </a:t>
            </a:r>
            <a:r>
              <a:rPr lang="en-US" sz="1400" b="1" dirty="0" err="1" smtClean="0">
                <a:solidFill>
                  <a:schemeClr val="tx2"/>
                </a:solidFill>
              </a:rPr>
              <a:t>bavi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te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dokazuje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matematičke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probleme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bez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smo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svjesni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vlastitog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talenta,svakodnevno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svi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uspješno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rješavamo</a:t>
            </a:r>
            <a:r>
              <a:rPr lang="en-US" sz="1400" b="1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 </a:t>
            </a:r>
          </a:p>
          <a:p>
            <a:r>
              <a:rPr lang="fr-FR" sz="1400" b="1" u="sng" dirty="0" smtClean="0">
                <a:solidFill>
                  <a:schemeClr val="tx2"/>
                </a:solidFill>
              </a:rPr>
              <a:t>Koji je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cilj</a:t>
            </a:r>
            <a:r>
              <a:rPr lang="fr-FR" sz="1400" b="1" u="sng" dirty="0" smtClean="0">
                <a:solidFill>
                  <a:schemeClr val="tx2"/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Večeri</a:t>
            </a:r>
            <a:r>
              <a:rPr lang="fr-FR" sz="1400" b="1" u="sng" dirty="0" smtClean="0">
                <a:solidFill>
                  <a:schemeClr val="tx2"/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matematike</a:t>
            </a:r>
            <a:r>
              <a:rPr lang="fr-FR" sz="1400" b="1" u="sng" dirty="0" smtClean="0">
                <a:solidFill>
                  <a:schemeClr val="tx2"/>
                </a:solidFill>
              </a:rPr>
              <a:t>?</a:t>
            </a:r>
            <a:endParaRPr lang="en-US" sz="1400" b="1" u="sng" dirty="0" smtClean="0">
              <a:solidFill>
                <a:schemeClr val="tx2"/>
              </a:solidFill>
            </a:endParaRPr>
          </a:p>
          <a:p>
            <a:r>
              <a:rPr lang="fr-FR" sz="1400" b="1" dirty="0" smtClean="0">
                <a:solidFill>
                  <a:schemeClr val="tx2"/>
                </a:solidFill>
              </a:rPr>
              <a:t> 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fr-FR" sz="1400" b="1" dirty="0" err="1" smtClean="0">
                <a:solidFill>
                  <a:schemeClr val="tx2"/>
                </a:solidFill>
              </a:rPr>
              <a:t>Popularizacija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matematike</a:t>
            </a:r>
            <a:r>
              <a:rPr lang="fr-FR" sz="1400" b="1" dirty="0" smtClean="0">
                <a:solidFill>
                  <a:schemeClr val="tx2"/>
                </a:solidFill>
              </a:rPr>
              <a:t> te </a:t>
            </a:r>
            <a:r>
              <a:rPr lang="fr-FR" sz="1400" b="1" dirty="0" err="1" smtClean="0">
                <a:solidFill>
                  <a:schemeClr val="tx2"/>
                </a:solidFill>
              </a:rPr>
              <a:t>poticaj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učenika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za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nastavak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matematičkog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obrazovanja</a:t>
            </a:r>
            <a:r>
              <a:rPr lang="fr-FR" sz="1400" b="1" dirty="0" smtClean="0">
                <a:solidFill>
                  <a:schemeClr val="tx2"/>
                </a:solidFill>
              </a:rPr>
              <a:t>.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fr-FR" sz="1400" b="1" dirty="0" smtClean="0">
                <a:solidFill>
                  <a:schemeClr val="tx2"/>
                </a:solidFill>
              </a:rPr>
              <a:t> 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fr-FR" sz="1400" b="1" u="sng" dirty="0" smtClean="0">
                <a:solidFill>
                  <a:schemeClr val="tx2"/>
                </a:solidFill>
              </a:rPr>
              <a:t>Kako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izgleda</a:t>
            </a:r>
            <a:r>
              <a:rPr lang="fr-FR" sz="1400" b="1" u="sng" dirty="0" smtClean="0">
                <a:solidFill>
                  <a:schemeClr val="tx2"/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Večer</a:t>
            </a:r>
            <a:r>
              <a:rPr lang="fr-FR" sz="1400" b="1" u="sng" dirty="0" smtClean="0">
                <a:solidFill>
                  <a:schemeClr val="tx2"/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matematike</a:t>
            </a:r>
            <a:r>
              <a:rPr lang="fr-FR" sz="1400" b="1" u="sng" dirty="0" smtClean="0">
                <a:solidFill>
                  <a:schemeClr val="tx2"/>
                </a:solidFill>
              </a:rPr>
              <a:t>?</a:t>
            </a:r>
            <a:endParaRPr lang="en-US" sz="1400" b="1" u="sng" dirty="0" smtClean="0">
              <a:solidFill>
                <a:schemeClr val="tx2"/>
              </a:solidFill>
            </a:endParaRPr>
          </a:p>
          <a:p>
            <a:r>
              <a:rPr lang="fr-FR" sz="1400" b="1" dirty="0" smtClean="0">
                <a:solidFill>
                  <a:schemeClr val="tx2"/>
                </a:solidFill>
              </a:rPr>
              <a:t> 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fr-FR" sz="1400" b="1" dirty="0" err="1" smtClean="0">
                <a:solidFill>
                  <a:schemeClr val="tx2"/>
                </a:solidFill>
              </a:rPr>
              <a:t>Večer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matematičke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</a:rPr>
              <a:t>nalik</a:t>
            </a:r>
            <a:r>
              <a:rPr lang="fr-FR" sz="1400" b="1" dirty="0" smtClean="0">
                <a:solidFill>
                  <a:schemeClr val="tx2"/>
                </a:solidFill>
              </a:rPr>
              <a:t> je </a:t>
            </a:r>
            <a:r>
              <a:rPr lang="fr-FR" sz="1400" b="1" dirty="0" err="1" smtClean="0">
                <a:solidFill>
                  <a:schemeClr val="tx2"/>
                </a:solidFill>
              </a:rPr>
              <a:t>sajmu</a:t>
            </a:r>
            <a:r>
              <a:rPr lang="fr-FR" sz="1400" b="1" dirty="0" smtClean="0">
                <a:solidFill>
                  <a:schemeClr val="tx2"/>
                </a:solidFill>
              </a:rPr>
              <a:t>. </a:t>
            </a:r>
            <a:r>
              <a:rPr lang="en-US" sz="1400" b="1" dirty="0" err="1" smtClean="0">
                <a:solidFill>
                  <a:schemeClr val="tx2"/>
                </a:solidFill>
              </a:rPr>
              <a:t>Sudionici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obilaze</a:t>
            </a:r>
            <a:r>
              <a:rPr lang="en-US" sz="1400" b="1" dirty="0" smtClean="0">
                <a:solidFill>
                  <a:schemeClr val="tx2"/>
                </a:solidFill>
              </a:rPr>
              <a:t> „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matematičke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stanice</a:t>
            </a:r>
            <a:r>
              <a:rPr lang="en-US" sz="1400" b="1" dirty="0" smtClean="0">
                <a:solidFill>
                  <a:schemeClr val="tx2"/>
                </a:solidFill>
              </a:rPr>
              <a:t>“ </a:t>
            </a:r>
            <a:r>
              <a:rPr lang="en-US" sz="1400" b="1" dirty="0" err="1" smtClean="0">
                <a:solidFill>
                  <a:schemeClr val="tx2"/>
                </a:solidFill>
              </a:rPr>
              <a:t>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odabiru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aktivnosti</a:t>
            </a:r>
            <a:r>
              <a:rPr lang="en-US" sz="1400" b="1" dirty="0" smtClean="0">
                <a:solidFill>
                  <a:schemeClr val="tx2"/>
                </a:solidFill>
              </a:rPr>
              <a:t> u </a:t>
            </a:r>
            <a:r>
              <a:rPr lang="en-US" sz="1400" b="1" dirty="0" err="1" smtClean="0">
                <a:solidFill>
                  <a:schemeClr val="tx2"/>
                </a:solidFill>
              </a:rPr>
              <a:t>kojima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će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sudjelovati</a:t>
            </a:r>
            <a:r>
              <a:rPr lang="en-US" sz="1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400" b="1" u="sng" dirty="0" err="1" smtClean="0">
                <a:solidFill>
                  <a:schemeClr val="tx2"/>
                </a:solidFill>
              </a:rPr>
              <a:t>Tko</a:t>
            </a:r>
            <a:r>
              <a:rPr lang="en-US" sz="1400" b="1" u="sng" dirty="0" smtClean="0">
                <a:solidFill>
                  <a:schemeClr val="tx2"/>
                </a:solidFill>
              </a:rPr>
              <a:t> 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organizira</a:t>
            </a:r>
            <a:r>
              <a:rPr lang="en-US" sz="1400" b="1" u="sng" dirty="0" smtClean="0">
                <a:solidFill>
                  <a:schemeClr val="tx2"/>
                </a:solidFill>
              </a:rPr>
              <a:t> 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Večer</a:t>
            </a:r>
            <a:r>
              <a:rPr lang="en-US" sz="1400" b="1" u="sng" dirty="0" smtClean="0">
                <a:solidFill>
                  <a:schemeClr val="tx2"/>
                </a:solidFill>
              </a:rPr>
              <a:t> 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matematike</a:t>
            </a:r>
            <a:r>
              <a:rPr lang="en-US" sz="1400" b="1" u="sng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 </a:t>
            </a: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Sva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događanja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organizira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Hrvatsko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matematičko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društvo</a:t>
            </a:r>
            <a:r>
              <a:rPr lang="en-US" sz="1400" b="1" dirty="0" smtClean="0">
                <a:solidFill>
                  <a:schemeClr val="tx2"/>
                </a:solidFill>
              </a:rPr>
              <a:t>(HMD) </a:t>
            </a:r>
            <a:r>
              <a:rPr lang="en-US" sz="1400" b="1" dirty="0" err="1" smtClean="0">
                <a:solidFill>
                  <a:schemeClr val="tx2"/>
                </a:solidFill>
              </a:rPr>
              <a:t>uz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potporu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Ministarstva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obrazovanja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hr-HR" sz="1400" b="1" dirty="0" smtClean="0">
                <a:solidFill>
                  <a:schemeClr val="tx2"/>
                </a:solidFill>
              </a:rPr>
              <a:t>prosvjete i sporta, a uz pomoć ravnatelja i pojedinih nastavnika naše škole.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hr-HR" sz="1400" b="1" dirty="0" smtClean="0">
                <a:solidFill>
                  <a:schemeClr val="tx2"/>
                </a:solidFill>
              </a:rPr>
              <a:t> 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err="1" smtClean="0">
                <a:solidFill>
                  <a:schemeClr val="tx2"/>
                </a:solidFill>
              </a:rPr>
              <a:t>Preporu</a:t>
            </a:r>
            <a:r>
              <a:rPr lang="hr-HR" sz="1400" b="1" dirty="0" smtClean="0">
                <a:solidFill>
                  <a:schemeClr val="tx2"/>
                </a:solidFill>
              </a:rPr>
              <a:t>č</a:t>
            </a:r>
            <a:r>
              <a:rPr lang="en-US" sz="1400" b="1" dirty="0" err="1" smtClean="0">
                <a:solidFill>
                  <a:schemeClr val="tx2"/>
                </a:solidFill>
              </a:rPr>
              <a:t>amo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da</a:t>
            </a:r>
            <a:r>
              <a:rPr lang="en-US" sz="1400" b="1" dirty="0" smtClean="0">
                <a:solidFill>
                  <a:schemeClr val="tx2"/>
                </a:solidFill>
              </a:rPr>
              <a:t> u</a:t>
            </a:r>
            <a:r>
              <a:rPr lang="hr-HR" sz="1400" b="1" dirty="0" smtClean="0">
                <a:solidFill>
                  <a:schemeClr val="tx2"/>
                </a:solidFill>
              </a:rPr>
              <a:t>č</a:t>
            </a:r>
            <a:r>
              <a:rPr lang="en-US" sz="1400" b="1" dirty="0" err="1" smtClean="0">
                <a:solidFill>
                  <a:schemeClr val="tx2"/>
                </a:solidFill>
              </a:rPr>
              <a:t>enici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sudjeluju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zajedno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svojim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roditeljima</a:t>
            </a:r>
            <a:r>
              <a:rPr lang="hr-HR" sz="1400" b="1" dirty="0" smtClean="0">
                <a:solidFill>
                  <a:schemeClr val="tx2"/>
                </a:solidFill>
              </a:rPr>
              <a:t>. </a:t>
            </a:r>
            <a:r>
              <a:rPr lang="en-US" sz="1400" b="1" dirty="0" err="1" smtClean="0">
                <a:solidFill>
                  <a:schemeClr val="tx2"/>
                </a:solidFill>
              </a:rPr>
              <a:t>Naime</a:t>
            </a:r>
            <a:r>
              <a:rPr lang="hr-HR" sz="1400" b="1" dirty="0" smtClean="0">
                <a:solidFill>
                  <a:schemeClr val="tx2"/>
                </a:solidFill>
              </a:rPr>
              <a:t>, </a:t>
            </a:r>
            <a:r>
              <a:rPr lang="en-US" sz="1400" b="1" dirty="0" err="1" smtClean="0">
                <a:solidFill>
                  <a:schemeClr val="tx2"/>
                </a:solidFill>
              </a:rPr>
              <a:t>pomo</a:t>
            </a:r>
            <a:r>
              <a:rPr lang="hr-HR" sz="1400" b="1" dirty="0" smtClean="0">
                <a:solidFill>
                  <a:schemeClr val="tx2"/>
                </a:solidFill>
              </a:rPr>
              <a:t>ć </a:t>
            </a:r>
            <a:r>
              <a:rPr lang="en-US" sz="1400" b="1" dirty="0" err="1" smtClean="0">
                <a:solidFill>
                  <a:schemeClr val="tx2"/>
                </a:solidFill>
              </a:rPr>
              <a:t>roditelja</a:t>
            </a:r>
            <a:r>
              <a:rPr lang="en-US" sz="1400" b="1" dirty="0" smtClean="0">
                <a:solidFill>
                  <a:schemeClr val="tx2"/>
                </a:solidFill>
              </a:rPr>
              <a:t> u </a:t>
            </a:r>
            <a:r>
              <a:rPr lang="en-US" sz="1400" b="1" dirty="0" err="1" smtClean="0">
                <a:solidFill>
                  <a:schemeClr val="tx2"/>
                </a:solidFill>
              </a:rPr>
              <a:t>poja</a:t>
            </a:r>
            <a:r>
              <a:rPr lang="hr-HR" sz="1400" b="1" dirty="0" smtClean="0">
                <a:solidFill>
                  <a:schemeClr val="tx2"/>
                </a:solidFill>
              </a:rPr>
              <a:t>š</a:t>
            </a:r>
            <a:r>
              <a:rPr lang="en-US" sz="1400" b="1" dirty="0" err="1" smtClean="0">
                <a:solidFill>
                  <a:schemeClr val="tx2"/>
                </a:solidFill>
              </a:rPr>
              <a:t>njavanju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obrazovnih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zadataka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pozitivno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utje</a:t>
            </a:r>
            <a:r>
              <a:rPr lang="hr-HR" sz="1400" b="1" dirty="0" smtClean="0">
                <a:solidFill>
                  <a:schemeClr val="tx2"/>
                </a:solidFill>
              </a:rPr>
              <a:t>č</a:t>
            </a:r>
            <a:r>
              <a:rPr lang="en-US" sz="1400" b="1" dirty="0" smtClean="0">
                <a:solidFill>
                  <a:schemeClr val="tx2"/>
                </a:solidFill>
              </a:rPr>
              <a:t>e </a:t>
            </a:r>
            <a:r>
              <a:rPr lang="en-US" sz="1400" b="1" dirty="0" err="1" smtClean="0">
                <a:solidFill>
                  <a:schemeClr val="tx2"/>
                </a:solidFill>
              </a:rPr>
              <a:t>na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rezultate</a:t>
            </a:r>
            <a:r>
              <a:rPr lang="en-US" sz="1400" b="1" dirty="0" smtClean="0">
                <a:solidFill>
                  <a:schemeClr val="tx2"/>
                </a:solidFill>
              </a:rPr>
              <a:t> u</a:t>
            </a:r>
            <a:r>
              <a:rPr lang="hr-HR" sz="1400" b="1" dirty="0" smtClean="0">
                <a:solidFill>
                  <a:schemeClr val="tx2"/>
                </a:solidFill>
              </a:rPr>
              <a:t>č</a:t>
            </a:r>
            <a:r>
              <a:rPr lang="en-US" sz="1400" b="1" dirty="0" err="1" smtClean="0">
                <a:solidFill>
                  <a:schemeClr val="tx2"/>
                </a:solidFill>
              </a:rPr>
              <a:t>enika</a:t>
            </a:r>
            <a:r>
              <a:rPr lang="en-US" sz="1400" b="1" dirty="0" smtClean="0">
                <a:solidFill>
                  <a:schemeClr val="tx2"/>
                </a:solidFill>
              </a:rPr>
              <a:t> u</a:t>
            </a:r>
            <a:r>
              <a:rPr lang="hr-HR" sz="1400" b="1" dirty="0" smtClean="0">
                <a:solidFill>
                  <a:schemeClr val="tx2"/>
                </a:solidFill>
              </a:rPr>
              <a:t> š</a:t>
            </a:r>
            <a:r>
              <a:rPr lang="en-US" sz="1400" b="1" dirty="0" err="1" smtClean="0">
                <a:solidFill>
                  <a:schemeClr val="tx2"/>
                </a:solidFill>
              </a:rPr>
              <a:t>koli</a:t>
            </a:r>
            <a:r>
              <a:rPr lang="hr-HR" sz="1400" b="1" dirty="0" smtClean="0">
                <a:solidFill>
                  <a:schemeClr val="tx2"/>
                </a:solidFill>
              </a:rPr>
              <a:t>. </a:t>
            </a:r>
            <a:r>
              <a:rPr lang="en-US" sz="1400" b="1" dirty="0" err="1" smtClean="0">
                <a:solidFill>
                  <a:schemeClr val="tx2"/>
                </a:solidFill>
              </a:rPr>
              <a:t>Ve</a:t>
            </a:r>
            <a:r>
              <a:rPr lang="hr-HR" sz="1400" b="1" dirty="0" smtClean="0">
                <a:solidFill>
                  <a:schemeClr val="tx2"/>
                </a:solidFill>
              </a:rPr>
              <a:t>č</a:t>
            </a:r>
            <a:r>
              <a:rPr lang="en-US" sz="1400" b="1" dirty="0" err="1" smtClean="0">
                <a:solidFill>
                  <a:schemeClr val="tx2"/>
                </a:solidFill>
              </a:rPr>
              <a:t>er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matematike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poti</a:t>
            </a:r>
            <a:r>
              <a:rPr lang="hr-HR" sz="1400" b="1" dirty="0" smtClean="0">
                <a:solidFill>
                  <a:schemeClr val="tx2"/>
                </a:solidFill>
              </a:rPr>
              <a:t>č</a:t>
            </a:r>
            <a:r>
              <a:rPr lang="en-US" sz="1400" b="1" dirty="0" smtClean="0">
                <a:solidFill>
                  <a:schemeClr val="tx2"/>
                </a:solidFill>
              </a:rPr>
              <a:t>e </a:t>
            </a:r>
            <a:r>
              <a:rPr lang="en-US" sz="1400" b="1" dirty="0" err="1" smtClean="0">
                <a:solidFill>
                  <a:schemeClr val="tx2"/>
                </a:solidFill>
              </a:rPr>
              <a:t>takvu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interakciju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te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poma</a:t>
            </a:r>
            <a:r>
              <a:rPr lang="hr-HR" sz="1400" b="1" dirty="0" smtClean="0">
                <a:solidFill>
                  <a:schemeClr val="tx2"/>
                </a:solidFill>
              </a:rPr>
              <a:t>ž</a:t>
            </a:r>
            <a:r>
              <a:rPr lang="en-US" sz="1400" b="1" dirty="0" smtClean="0">
                <a:solidFill>
                  <a:schemeClr val="tx2"/>
                </a:solidFill>
              </a:rPr>
              <a:t>e </a:t>
            </a:r>
            <a:r>
              <a:rPr lang="en-US" sz="1400" b="1" dirty="0" err="1" smtClean="0">
                <a:solidFill>
                  <a:schemeClr val="tx2"/>
                </a:solidFill>
              </a:rPr>
              <a:t>jednima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drugima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da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razumiju</a:t>
            </a:r>
            <a:r>
              <a:rPr lang="en-US" sz="1400" b="1" dirty="0" smtClean="0">
                <a:solidFill>
                  <a:schemeClr val="tx2"/>
                </a:solidFill>
              </a:rPr>
              <a:t> me</a:t>
            </a:r>
            <a:r>
              <a:rPr lang="hr-HR" sz="1400" b="1" dirty="0" smtClean="0">
                <a:solidFill>
                  <a:schemeClr val="tx2"/>
                </a:solidFill>
              </a:rPr>
              <a:t>đ</a:t>
            </a:r>
            <a:r>
              <a:rPr lang="en-US" sz="1400" b="1" dirty="0" err="1" smtClean="0">
                <a:solidFill>
                  <a:schemeClr val="tx2"/>
                </a:solidFill>
              </a:rPr>
              <a:t>usobne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potrebe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izazove</a:t>
            </a:r>
            <a:r>
              <a:rPr lang="hr-HR" sz="1400" b="1" dirty="0" smtClean="0">
                <a:solidFill>
                  <a:schemeClr val="tx2"/>
                </a:solidFill>
              </a:rPr>
              <a:t>.</a:t>
            </a:r>
            <a:endParaRPr lang="en-US" sz="1400" b="1" dirty="0" smtClean="0">
              <a:solidFill>
                <a:schemeClr val="tx2"/>
              </a:solidFill>
            </a:endParaRPr>
          </a:p>
          <a:p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5636" y="3057098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Dolazimo!!!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ED4443-B407-4517-B83E-7991597C0B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Layout</Template>
  <TotalTime>114</TotalTime>
  <Words>85</Words>
  <Application>Microsoft Office PowerPoint</Application>
  <PresentationFormat>Custom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TS103431377</vt:lpstr>
      <vt:lpstr>KAKO ŽIVI 3.C?</vt:lpstr>
      <vt:lpstr>Pročitajte strip Marija Krluka.</vt:lpstr>
      <vt:lpstr>Uživali smo mijenjajući prirodne boje raznih zavičaja.</vt:lpstr>
      <vt:lpstr>Naš razredni pano!</vt:lpstr>
      <vt:lpstr>Složna braća kuću grade! Vođeni poslovicom gradili smo kamene kuće našeg primorskog zavičaja.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heading</dc:title>
  <dc:creator>S</dc:creator>
  <cp:keywords/>
  <cp:lastModifiedBy>S</cp:lastModifiedBy>
  <cp:revision>18</cp:revision>
  <dcterms:created xsi:type="dcterms:W3CDTF">2013-11-13T14:22:13Z</dcterms:created>
  <dcterms:modified xsi:type="dcterms:W3CDTF">2013-11-13T19:39:29Z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TC040144289991</vt:lpwstr>
  </property>
</Properties>
</file>