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57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62CB1-EFDC-4224-AD21-76F2072E5D73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57906-3828-46A3-BDFC-A392BBC953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412776"/>
            <a:ext cx="7772400" cy="1470025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  <a:latin typeface="heart emboss" pitchFamily="34" charset="0"/>
              </a:rPr>
              <a:t>ZAJEDNIČKI VALENTINOVSKI SATI</a:t>
            </a:r>
            <a:endParaRPr lang="en-US" b="1" dirty="0">
              <a:solidFill>
                <a:srgbClr val="FF0000"/>
              </a:solidFill>
              <a:latin typeface="heart embos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149080"/>
            <a:ext cx="6400800" cy="1752600"/>
          </a:xfrm>
        </p:spPr>
        <p:txBody>
          <a:bodyPr/>
          <a:lstStyle/>
          <a:p>
            <a:r>
              <a:rPr lang="hr-HR" b="1" dirty="0" smtClean="0">
                <a:solidFill>
                  <a:srgbClr val="FF0000"/>
                </a:solidFill>
                <a:latin typeface="Comic Sans MS" pitchFamily="66" charset="0"/>
              </a:rPr>
              <a:t>PRVAŠI I TREĆAŠI ZAJEDNO U RADU I IGRI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Picture 3" descr="i-love-you-postcard17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404664"/>
            <a:ext cx="1857375" cy="382905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4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5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6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9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30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30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0" y="0"/>
            <a:ext cx="911066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loud Callout 3"/>
          <p:cNvSpPr/>
          <p:nvPr/>
        </p:nvSpPr>
        <p:spPr>
          <a:xfrm>
            <a:off x="4211960" y="980728"/>
            <a:ext cx="3528392" cy="2520280"/>
          </a:xfrm>
          <a:prstGeom prst="cloudCallout">
            <a:avLst>
              <a:gd name="adj1" fmla="val -32878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Ah,da sam bar prvaš! Petice bi prštale na sve strane!</a:t>
            </a:r>
            <a:endParaRPr lang="en-US" dirty="0"/>
          </a:p>
        </p:txBody>
      </p:sp>
      <p:sp>
        <p:nvSpPr>
          <p:cNvPr id="5" name="Cloud Callout 4"/>
          <p:cNvSpPr/>
          <p:nvPr/>
        </p:nvSpPr>
        <p:spPr>
          <a:xfrm flipH="1">
            <a:off x="251520" y="1412776"/>
            <a:ext cx="3456384" cy="252028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O,kako bih rado bio trećaš!Oni već sve znaju!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642" y="188640"/>
            <a:ext cx="622638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dirty="0" smtClean="0">
                <a:latin typeface="Comic Sans MS" pitchFamily="66" charset="0"/>
              </a:rPr>
              <a:t>UZ NOVI-STARI RECEPT ZA PRIJATELJSTVO</a:t>
            </a:r>
          </a:p>
          <a:p>
            <a:pPr algn="ctr"/>
            <a:r>
              <a:rPr lang="hr-HR" dirty="0" smtClean="0">
                <a:latin typeface="Comic Sans MS" pitchFamily="66" charset="0"/>
              </a:rPr>
              <a:t> PROVELI SMO LIJEPE ZAJEDNIČKE TRENUTKE,</a:t>
            </a:r>
          </a:p>
          <a:p>
            <a:pPr algn="ctr"/>
            <a:r>
              <a:rPr lang="hr-HR" dirty="0" smtClean="0">
                <a:latin typeface="Comic Sans MS" pitchFamily="66" charset="0"/>
              </a:rPr>
              <a:t>A SVE TO ZAHVALJUJUĆI  </a:t>
            </a:r>
            <a:r>
              <a:rPr lang="hr-H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IDEJI </a:t>
            </a:r>
          </a:p>
          <a:p>
            <a:pPr algn="ctr"/>
            <a:r>
              <a:rPr lang="hr-HR" dirty="0" smtClean="0">
                <a:latin typeface="Comic Sans MS" pitchFamily="66" charset="0"/>
              </a:rPr>
              <a:t>NAŠEG JOSIPA KLARIĆA,UČENIKA 3.C RAZREDA.</a:t>
            </a:r>
          </a:p>
          <a:p>
            <a:pPr algn="ctr"/>
            <a:r>
              <a:rPr lang="hr-HR" dirty="0" smtClean="0">
                <a:latin typeface="Comic Sans MS" pitchFamily="66" charset="0"/>
              </a:rPr>
              <a:t>ON JE PREDLOŽIO DA PRVAŠI I TREĆAŠI ZAJEDNO</a:t>
            </a:r>
          </a:p>
          <a:p>
            <a:pPr algn="ctr"/>
            <a:r>
              <a:rPr lang="hr-HR" dirty="0" smtClean="0">
                <a:latin typeface="Comic Sans MS" pitchFamily="66" charset="0"/>
              </a:rPr>
              <a:t>PROSLAVE VALENTINOVO.</a:t>
            </a:r>
          </a:p>
          <a:p>
            <a:pPr algn="ctr"/>
            <a:r>
              <a:rPr lang="hr-H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PREDLOŽENO-UČINJENO!!! 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2" descr="kaić slike 417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2492896"/>
            <a:ext cx="5348464" cy="4026372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4788024" y="1628800"/>
            <a:ext cx="3744416" cy="2232248"/>
          </a:xfrm>
          <a:prstGeom prst="wedgeEllipseCallout">
            <a:avLst>
              <a:gd name="adj1" fmla="val -62451"/>
              <a:gd name="adj2" fmla="val 64808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/>
              <a:t>DA,TO SAM JA!</a:t>
            </a: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242688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RECEPT ZA PRIJATELJSTVO GLASI:</a:t>
            </a:r>
          </a:p>
          <a:p>
            <a:pPr algn="ctr">
              <a:buBlip>
                <a:blip r:embed="rId2"/>
              </a:buBlip>
            </a:pPr>
            <a:endParaRPr lang="hr-HR" b="1" dirty="0" smtClean="0">
              <a:latin typeface="Comic Sans MS" pitchFamily="66" charset="0"/>
            </a:endParaRPr>
          </a:p>
          <a:p>
            <a:pPr algn="ctr">
              <a:buBlip>
                <a:blip r:embed="rId2"/>
              </a:buBlip>
            </a:pPr>
            <a:r>
              <a:rPr lang="hr-HR" b="1" dirty="0" smtClean="0">
                <a:latin typeface="Comic Sans MS" pitchFamily="66" charset="0"/>
              </a:rPr>
              <a:t>1 ŠALICA LJUBAVI;</a:t>
            </a:r>
          </a:p>
          <a:p>
            <a:pPr algn="ctr">
              <a:buBlip>
                <a:blip r:embed="rId2"/>
              </a:buBlip>
            </a:pPr>
            <a:endParaRPr lang="hr-HR" b="1" dirty="0" smtClean="0">
              <a:latin typeface="Comic Sans MS" pitchFamily="66" charset="0"/>
            </a:endParaRPr>
          </a:p>
          <a:p>
            <a:pPr algn="ctr">
              <a:buBlip>
                <a:blip r:embed="rId2"/>
              </a:buBlip>
            </a:pPr>
            <a:r>
              <a:rPr lang="hr-HR" b="1" dirty="0" smtClean="0">
                <a:latin typeface="Comic Sans MS" pitchFamily="66" charset="0"/>
              </a:rPr>
              <a:t>1 ŽLICA POVJERENJA;</a:t>
            </a:r>
          </a:p>
          <a:p>
            <a:pPr algn="ctr">
              <a:buBlip>
                <a:blip r:embed="rId2"/>
              </a:buBlip>
            </a:pPr>
            <a:endParaRPr lang="hr-HR" b="1" dirty="0" smtClean="0">
              <a:latin typeface="Comic Sans MS" pitchFamily="66" charset="0"/>
            </a:endParaRPr>
          </a:p>
          <a:p>
            <a:pPr algn="ctr">
              <a:buBlip>
                <a:blip r:embed="rId2"/>
              </a:buBlip>
            </a:pPr>
            <a:r>
              <a:rPr lang="hr-HR" b="1" dirty="0" smtClean="0">
                <a:latin typeface="Comic Sans MS" pitchFamily="66" charset="0"/>
              </a:rPr>
              <a:t>1 ŽLIČICA OPRAŠTANJA;</a:t>
            </a:r>
          </a:p>
          <a:p>
            <a:pPr algn="ctr">
              <a:buBlip>
                <a:blip r:embed="rId2"/>
              </a:buBlip>
            </a:pPr>
            <a:endParaRPr lang="hr-HR" b="1" dirty="0" smtClean="0">
              <a:latin typeface="Comic Sans MS" pitchFamily="66" charset="0"/>
            </a:endParaRPr>
          </a:p>
          <a:p>
            <a:pPr algn="ctr">
              <a:buBlip>
                <a:blip r:embed="rId2"/>
              </a:buBlip>
            </a:pPr>
            <a:r>
              <a:rPr lang="hr-HR" b="1" dirty="0" smtClean="0">
                <a:latin typeface="Comic Sans MS" pitchFamily="66" charset="0"/>
              </a:rPr>
              <a:t>MALO LIJEPIH RIJEČI,POGLEDA I RAZUMIJEVANJA.</a:t>
            </a:r>
          </a:p>
          <a:p>
            <a:pPr algn="ctr"/>
            <a:endParaRPr lang="hr-HR" b="1" dirty="0" smtClean="0">
              <a:latin typeface="Comic Sans MS" pitchFamily="66" charset="0"/>
            </a:endParaRPr>
          </a:p>
          <a:p>
            <a:pPr algn="ctr"/>
            <a:r>
              <a:rPr lang="hr-HR" b="1" dirty="0" smtClean="0">
                <a:latin typeface="Comic Sans MS" pitchFamily="66" charset="0"/>
              </a:rPr>
              <a:t>POMIJEŠATI I POSLUŽITI DRAGIM OSOBAMA!!!</a:t>
            </a:r>
          </a:p>
          <a:p>
            <a:pPr algn="ctr"/>
            <a:endParaRPr lang="hr-HR" b="1" dirty="0">
              <a:latin typeface="Comic Sans MS" pitchFamily="66" charset="0"/>
            </a:endParaRPr>
          </a:p>
          <a:p>
            <a:pPr algn="ctr"/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1.a i 3.a koristili su uspješno ovaj recept,a rezultat druženja </a:t>
            </a:r>
          </a:p>
          <a:p>
            <a:pPr algn="ctr"/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je lijepa ljubavna pjesma:</a:t>
            </a:r>
          </a:p>
          <a:p>
            <a:pPr algn="ctr"/>
            <a:endParaRPr lang="hr-HR" b="1" dirty="0" smtClean="0">
              <a:latin typeface="Comic Sans MS" pitchFamily="66" charset="0"/>
            </a:endParaRPr>
          </a:p>
          <a:p>
            <a:pPr algn="ctr"/>
            <a:r>
              <a:rPr lang="hr-HR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 srcu malom</a:t>
            </a:r>
          </a:p>
          <a:p>
            <a:pPr algn="ctr"/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U jednom srcu malom</a:t>
            </a:r>
          </a:p>
          <a:p>
            <a:pPr algn="ctr"/>
            <a:r>
              <a:rPr lang="hr-HR" b="1" dirty="0">
                <a:solidFill>
                  <a:srgbClr val="0070C0"/>
                </a:solidFill>
                <a:latin typeface="Comic Sans MS" pitchFamily="66" charset="0"/>
              </a:rPr>
              <a:t>p</a:t>
            </a:r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uno ljubavi ima,</a:t>
            </a:r>
          </a:p>
          <a:p>
            <a:pPr algn="ctr"/>
            <a:r>
              <a:rPr lang="hr-HR" b="1" dirty="0">
                <a:solidFill>
                  <a:srgbClr val="0070C0"/>
                </a:solidFill>
                <a:latin typeface="Comic Sans MS" pitchFamily="66" charset="0"/>
              </a:rPr>
              <a:t>k</a:t>
            </a:r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uca za mamu i tatu</a:t>
            </a:r>
          </a:p>
          <a:p>
            <a:pPr algn="ctr"/>
            <a:r>
              <a:rPr lang="hr-HR" b="1" dirty="0">
                <a:solidFill>
                  <a:srgbClr val="0070C0"/>
                </a:solidFill>
                <a:latin typeface="Comic Sans MS" pitchFamily="66" charset="0"/>
              </a:rPr>
              <a:t>s</a:t>
            </a:r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estru i brata,</a:t>
            </a:r>
          </a:p>
          <a:p>
            <a:pPr algn="ctr"/>
            <a:r>
              <a:rPr lang="hr-HR" b="1" dirty="0">
                <a:solidFill>
                  <a:srgbClr val="0070C0"/>
                </a:solidFill>
                <a:latin typeface="Comic Sans MS" pitchFamily="66" charset="0"/>
              </a:rPr>
              <a:t>i</a:t>
            </a:r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 jednu malu Anu</a:t>
            </a:r>
          </a:p>
          <a:p>
            <a:pPr algn="ctr"/>
            <a:r>
              <a:rPr lang="hr-HR" b="1" dirty="0">
                <a:solidFill>
                  <a:srgbClr val="0070C0"/>
                </a:solidFill>
                <a:latin typeface="Comic Sans MS" pitchFamily="66" charset="0"/>
              </a:rPr>
              <a:t>i</a:t>
            </a:r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 Lanu iz mog kvarta.</a:t>
            </a:r>
          </a:p>
          <a:p>
            <a:pPr algn="ctr"/>
            <a:r>
              <a:rPr lang="hr-HR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            Učenici 1.a i 3.a</a:t>
            </a:r>
            <a:endParaRPr lang="en-US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6582" y="332656"/>
            <a:ext cx="728115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dirty="0" smtClean="0">
                <a:solidFill>
                  <a:srgbClr val="00B050"/>
                </a:solidFill>
                <a:latin typeface="Comic Sans MS" pitchFamily="66" charset="0"/>
              </a:rPr>
              <a:t>Učenici 1.b i 3.b razreda zajednu su proveli jedan školski sat </a:t>
            </a:r>
          </a:p>
          <a:p>
            <a:pPr algn="ctr"/>
            <a:r>
              <a:rPr lang="hr-HR" b="1" dirty="0" smtClean="0">
                <a:solidFill>
                  <a:srgbClr val="00B050"/>
                </a:solidFill>
                <a:latin typeface="Comic Sans MS" pitchFamily="66" charset="0"/>
              </a:rPr>
              <a:t>igrajući omiljene graničare u školskoj dvorani.</a:t>
            </a:r>
          </a:p>
          <a:p>
            <a:pPr algn="ctr"/>
            <a:endParaRPr lang="hr-HR" b="1" dirty="0">
              <a:latin typeface="Comic Sans MS" pitchFamily="66" charset="0"/>
            </a:endParaRPr>
          </a:p>
          <a:p>
            <a:pPr algn="ctr"/>
            <a:r>
              <a:rPr lang="hr-HR" b="1" dirty="0" smtClean="0">
                <a:solidFill>
                  <a:srgbClr val="7030A0"/>
                </a:solidFill>
                <a:latin typeface="Comic Sans MS" pitchFamily="66" charset="0"/>
              </a:rPr>
              <a:t>Učenici 1.c i 3.c razreda zajedno su pjevušili pjesmu o ljubavi,</a:t>
            </a:r>
          </a:p>
          <a:p>
            <a:pPr algn="ctr"/>
            <a:r>
              <a:rPr lang="hr-HR" b="1" dirty="0" smtClean="0">
                <a:solidFill>
                  <a:srgbClr val="7030A0"/>
                </a:solidFill>
                <a:latin typeface="Comic Sans MS" pitchFamily="66" charset="0"/>
              </a:rPr>
              <a:t>pisali ljubavno-likovni diktat </a:t>
            </a:r>
          </a:p>
          <a:p>
            <a:pPr algn="ctr"/>
            <a:r>
              <a:rPr lang="hr-HR" b="1" dirty="0" smtClean="0">
                <a:solidFill>
                  <a:srgbClr val="7030A0"/>
                </a:solidFill>
                <a:latin typeface="Comic Sans MS" pitchFamily="66" charset="0"/>
              </a:rPr>
              <a:t>i čitali tekst o zaljubljenim Aninim visibabama. </a:t>
            </a:r>
          </a:p>
          <a:p>
            <a:pPr algn="ctr"/>
            <a:endParaRPr lang="hr-HR" b="1" dirty="0">
              <a:latin typeface="Comic Sans MS" pitchFamily="66" charset="0"/>
            </a:endParaRPr>
          </a:p>
          <a:p>
            <a:pPr algn="ctr"/>
            <a:r>
              <a:rPr lang="hr-H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ZAKLJUČILI SMO DA OVAKVA DRUŽENJA </a:t>
            </a:r>
          </a:p>
          <a:p>
            <a:pPr algn="ctr"/>
            <a:r>
              <a:rPr lang="hr-HR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TREBAJU POSTATI PRAVILO,A NE IZUZETAK!!! 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2" descr="112_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3728" y="2852936"/>
            <a:ext cx="4305300" cy="34671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303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87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88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1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ić slike 4292.jpg"/>
          <p:cNvPicPr>
            <a:picLocks noGrp="1" noChangeAspect="1"/>
          </p:cNvPicPr>
          <p:nvPr isPhoto="1"/>
        </p:nvPicPr>
        <p:blipFill>
          <a:blip r:embed="rId2" cstate="email">
            <a:lum/>
          </a:blip>
          <a:stretch>
            <a:fillRect/>
          </a:stretch>
        </p:blipFill>
        <p:spPr>
          <a:xfrm>
            <a:off x="15875" y="0"/>
            <a:ext cx="911066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203</Words>
  <Application>Microsoft Office PowerPoint</Application>
  <PresentationFormat>On-screen Show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ZAJEDNIČKI VALENTINOVSKI SATI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VALENTINOVSKI SATI</dc:title>
  <dc:creator>S</dc:creator>
  <cp:lastModifiedBy>S</cp:lastModifiedBy>
  <cp:revision>10</cp:revision>
  <dcterms:created xsi:type="dcterms:W3CDTF">2014-02-16T18:43:28Z</dcterms:created>
  <dcterms:modified xsi:type="dcterms:W3CDTF">2014-02-16T19:40:29Z</dcterms:modified>
</cp:coreProperties>
</file>