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57" r:id="rId5"/>
    <p:sldId id="258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2" d="100"/>
          <a:sy n="42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CFE32-3462-4745-856D-0EA505F80A3F}" type="datetimeFigureOut">
              <a:rPr lang="hr-HR"/>
              <a:t>2.11.2015.</a:t>
            </a:fld>
            <a:endParaRPr lang="hr-HR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i uredite stilove matrice teksta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76EDB-4F80-474C-8517-339E572FCAFF}" type="slidenum">
              <a:rPr lang="hr-HR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096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76EDB-4F80-474C-8517-339E572FCAFF}" type="slidenum">
              <a:rPr lang="hr-HR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970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b="1">
                <a:solidFill>
                  <a:schemeClr val="bg1"/>
                </a:solidFill>
              </a:rPr>
              <a:t>VODICE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2" y="3602038"/>
            <a:ext cx="4625163" cy="3081515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86" y="252920"/>
            <a:ext cx="4045205" cy="29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5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9845933" cy="4881563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chemeClr val="bg1"/>
                </a:solidFill>
              </a:rPr>
              <a:t>Vodice hat 6.755 </a:t>
            </a:r>
            <a:r>
              <a:rPr lang="de-DE" sz="3000">
                <a:solidFill>
                  <a:schemeClr val="bg1"/>
                </a:solidFill>
              </a:rPr>
              <a:t>                                 das Stadtwappen </a:t>
            </a:r>
            <a:endParaRPr lang="hr-HR" sz="3000">
              <a:solidFill>
                <a:schemeClr val="bg1"/>
              </a:solidFill>
            </a:endParaRPr>
          </a:p>
          <a:p>
            <a:r>
              <a:rPr lang="hr-HR" sz="3000">
                <a:solidFill>
                  <a:schemeClr val="bg1"/>
                </a:solidFill>
              </a:rPr>
              <a:t>Einwohn</a:t>
            </a:r>
            <a:r>
              <a:rPr lang="de-DE" sz="3000">
                <a:solidFill>
                  <a:schemeClr val="bg1"/>
                </a:solidFill>
              </a:rPr>
              <a:t>er.</a:t>
            </a:r>
          </a:p>
          <a:p>
            <a:endParaRPr lang="de-DE" sz="3000">
              <a:solidFill>
                <a:schemeClr val="bg1"/>
              </a:solidFill>
            </a:endParaRPr>
          </a:p>
          <a:p>
            <a:r>
              <a:rPr lang="de-DE" sz="3000">
                <a:solidFill>
                  <a:schemeClr val="bg1"/>
                </a:solidFill>
              </a:rPr>
              <a:t>Gründer der Stadt waren</a:t>
            </a:r>
          </a:p>
          <a:p>
            <a:r>
              <a:rPr lang="hr-HR" sz="3000">
                <a:solidFill>
                  <a:schemeClr val="bg1"/>
                </a:solidFill>
              </a:rPr>
              <a:t> die R</a:t>
            </a:r>
            <a:r>
              <a:rPr lang="de-DE" sz="3000">
                <a:solidFill>
                  <a:schemeClr val="bg1"/>
                </a:solidFill>
              </a:rPr>
              <a:t>ömer.Der Name des</a:t>
            </a:r>
          </a:p>
          <a:p>
            <a:r>
              <a:rPr lang="de-DE" sz="3000">
                <a:solidFill>
                  <a:schemeClr val="bg1"/>
                </a:solidFill>
              </a:rPr>
              <a:t>Ortes war Arausa.</a:t>
            </a:r>
            <a:endParaRPr lang="hr-HR" sz="300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521" y="1715519"/>
            <a:ext cx="2537314" cy="34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5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chemeClr val="bg1"/>
                </a:solidFill>
              </a:rPr>
              <a:t>Einge wichtiges Jahr</a:t>
            </a:r>
          </a:p>
        </p:txBody>
      </p:sp>
      <p:graphicFrame>
        <p:nvGraphicFramePr>
          <p:cNvPr id="6" name="Rezervirano mjesto za sadržaj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246459"/>
              </p:ext>
            </p:extLst>
          </p:nvPr>
        </p:nvGraphicFramePr>
        <p:xfrm>
          <a:off x="130473" y="1825625"/>
          <a:ext cx="11728095" cy="4480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09196"/>
                <a:gridCol w="1318899"/>
              </a:tblGrid>
              <a:tr h="1493527">
                <a:tc>
                  <a:txBody>
                    <a:bodyPr/>
                    <a:lstStyle/>
                    <a:p>
                      <a:r>
                        <a:rPr lang="de-DE" sz="3600">
                          <a:solidFill>
                            <a:schemeClr val="bg1"/>
                          </a:solidFill>
                        </a:rPr>
                        <a:t>Vodice</a:t>
                      </a:r>
                      <a:r>
                        <a:rPr lang="de-DE" sz="3600"/>
                        <a:t> </a:t>
                      </a:r>
                      <a:r>
                        <a:rPr lang="de-DE" sz="3600">
                          <a:solidFill>
                            <a:schemeClr val="bg1"/>
                          </a:solidFill>
                        </a:rPr>
                        <a:t>wurde</a:t>
                      </a:r>
                      <a:r>
                        <a:rPr lang="de-DE" sz="3600"/>
                        <a:t> </a:t>
                      </a:r>
                      <a:r>
                        <a:rPr lang="de-DE" sz="3600">
                          <a:solidFill>
                            <a:schemeClr val="bg1"/>
                          </a:solidFill>
                        </a:rPr>
                        <a:t>eine</a:t>
                      </a:r>
                      <a:r>
                        <a:rPr lang="de-DE" sz="3600"/>
                        <a:t> </a:t>
                      </a:r>
                      <a:r>
                        <a:rPr lang="de-DE" sz="3600">
                          <a:solidFill>
                            <a:schemeClr val="bg1"/>
                          </a:solidFill>
                        </a:rPr>
                        <a:t>unabhängige</a:t>
                      </a:r>
                      <a:r>
                        <a:rPr lang="de-DE" sz="3600"/>
                        <a:t> </a:t>
                      </a:r>
                      <a:r>
                        <a:rPr lang="de-DE" sz="3600">
                          <a:solidFill>
                            <a:schemeClr val="bg1"/>
                          </a:solidFill>
                        </a:rPr>
                        <a:t>Gemeinde.</a:t>
                      </a:r>
                      <a:endParaRPr lang="hr-HR" sz="3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600">
                          <a:solidFill>
                            <a:schemeClr val="bg1"/>
                          </a:solidFill>
                        </a:rPr>
                        <a:t>1891.</a:t>
                      </a:r>
                    </a:p>
                  </a:txBody>
                  <a:tcPr/>
                </a:tc>
              </a:tr>
              <a:tr h="1493527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chemeClr val="bg1"/>
                          </a:solidFill>
                        </a:rPr>
                        <a:t>Die erste Schule in Vodice.</a:t>
                      </a:r>
                      <a:endParaRPr lang="hr-HR" sz="3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>
                          <a:solidFill>
                            <a:schemeClr val="bg1"/>
                          </a:solidFill>
                        </a:rPr>
                        <a:t>1846.</a:t>
                      </a:r>
                    </a:p>
                  </a:txBody>
                  <a:tcPr/>
                </a:tc>
              </a:tr>
              <a:tr h="1493527">
                <a:tc>
                  <a:txBody>
                    <a:bodyPr/>
                    <a:lstStyle/>
                    <a:p>
                      <a:r>
                        <a:rPr lang="de-DE" sz="3600">
                          <a:solidFill>
                            <a:schemeClr val="bg1"/>
                          </a:solidFill>
                        </a:rPr>
                        <a:t>Es wurde Straßen gebaut</a:t>
                      </a:r>
                      <a:r>
                        <a:rPr lang="hr-HR" sz="3600">
                          <a:solidFill>
                            <a:schemeClr val="bg1"/>
                          </a:solidFill>
                        </a:rPr>
                        <a:t> Vodice-Tisno,Vodice-Mostine.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>
                          <a:solidFill>
                            <a:schemeClr val="bg1"/>
                          </a:solidFill>
                        </a:rPr>
                        <a:t>1885.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29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>
                <a:solidFill>
                  <a:schemeClr val="bg1"/>
                </a:solidFill>
              </a:rPr>
              <a:t>Vodice Position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Vodice ist eine Stadt und ein Hafen in 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hr-HR">
                <a:solidFill>
                  <a:schemeClr val="bg1"/>
                </a:solidFill>
              </a:rPr>
              <a:t>Norddalmatien</a:t>
            </a:r>
          </a:p>
          <a:p>
            <a:r>
              <a:rPr lang="de-DE">
                <a:solidFill>
                  <a:schemeClr val="bg1"/>
                </a:solidFill>
              </a:rPr>
              <a:t>Es ist </a:t>
            </a:r>
            <a:r>
              <a:rPr lang="hr-HR">
                <a:solidFill>
                  <a:schemeClr val="bg1"/>
                </a:solidFill>
              </a:rPr>
              <a:t>eine der zehn </a:t>
            </a:r>
            <a:r>
              <a:rPr lang="de-DE">
                <a:solidFill>
                  <a:schemeClr val="bg1"/>
                </a:solidFill>
              </a:rPr>
              <a:t>größten </a:t>
            </a:r>
            <a:r>
              <a:rPr lang="hr-HR">
                <a:solidFill>
                  <a:schemeClr val="bg1"/>
                </a:solidFill>
              </a:rPr>
              <a:t>touritischen Zentren der kroatischen Adria</a:t>
            </a:r>
          </a:p>
          <a:p>
            <a:r>
              <a:rPr lang="hr-HR">
                <a:solidFill>
                  <a:schemeClr val="bg1"/>
                </a:solidFill>
              </a:rPr>
              <a:t>Es ist in der Region Sibenik-Knin i</a:t>
            </a:r>
            <a:r>
              <a:rPr lang="de-DE">
                <a:solidFill>
                  <a:schemeClr val="bg1"/>
                </a:solidFill>
              </a:rPr>
              <a:t>n </a:t>
            </a:r>
            <a:r>
              <a:rPr lang="hr-HR">
                <a:solidFill>
                  <a:schemeClr val="bg1"/>
                </a:solidFill>
              </a:rPr>
              <a:t>der </a:t>
            </a:r>
            <a:r>
              <a:rPr lang="de-DE">
                <a:solidFill>
                  <a:schemeClr val="bg1"/>
                </a:solidFill>
              </a:rPr>
              <a:t>Mitte der </a:t>
            </a:r>
            <a:r>
              <a:rPr lang="hr-HR">
                <a:solidFill>
                  <a:schemeClr val="bg1"/>
                </a:solidFill>
              </a:rPr>
              <a:t>kroatischen</a:t>
            </a:r>
            <a:r>
              <a:rPr lang="de-DE">
                <a:solidFill>
                  <a:schemeClr val="bg1"/>
                </a:solidFill>
              </a:rPr>
              <a:t> Küste</a:t>
            </a:r>
          </a:p>
          <a:p>
            <a:r>
              <a:rPr lang="hr-HR">
                <a:solidFill>
                  <a:schemeClr val="bg1"/>
                </a:solidFill>
              </a:rPr>
              <a:t>Vodice hat aufgrund der Position cin                                      mediterranen Klimas(trockene Sommer</a:t>
            </a:r>
          </a:p>
          <a:p>
            <a:pPr marL="0" indent="0">
              <a:buNone/>
            </a:pPr>
            <a:r>
              <a:rPr lang="hr-HR">
                <a:solidFill>
                  <a:schemeClr val="bg1"/>
                </a:solidFill>
              </a:rPr>
              <a:t>   und milde Winter)</a:t>
            </a:r>
          </a:p>
          <a:p>
            <a:endParaRPr lang="hr-HR">
              <a:solidFill>
                <a:schemeClr val="bg1"/>
              </a:solidFill>
            </a:endParaRPr>
          </a:p>
          <a:p>
            <a:endParaRPr lang="hr-HR">
              <a:solidFill>
                <a:schemeClr val="bg1"/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604" y="3610236"/>
            <a:ext cx="4492940" cy="29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4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chemeClr val="bg1"/>
                </a:solidFill>
              </a:rPr>
              <a:t>Tourismus in Vodice</a:t>
            </a:r>
          </a:p>
        </p:txBody>
      </p:sp>
      <p:sp>
        <p:nvSpPr>
          <p:cNvPr id="5" name="Rezervirano mjesto za sadržaj 4"/>
          <p:cNvSpPr>
            <a:spLocks noGrp="1"/>
          </p:cNvSpPr>
          <p:nvPr>
            <p:ph idx="1"/>
          </p:nvPr>
        </p:nvSpPr>
        <p:spPr>
          <a:xfrm>
            <a:off x="598325" y="1556988"/>
            <a:ext cx="9985903" cy="4351338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In Vodice </a:t>
            </a:r>
            <a:r>
              <a:rPr lang="hr-HR">
                <a:solidFill>
                  <a:schemeClr val="bg1"/>
                </a:solidFill>
              </a:rPr>
              <a:t>kann</a:t>
            </a:r>
            <a:r>
              <a:rPr lang="de-DE">
                <a:solidFill>
                  <a:schemeClr val="bg1"/>
                </a:solidFill>
              </a:rPr>
              <a:t> man einen schönen,lockeren</a:t>
            </a:r>
            <a:r>
              <a:rPr lang="hr-HR">
                <a:solidFill>
                  <a:schemeClr val="bg1"/>
                </a:solidFill>
              </a:rPr>
              <a:t> und unbeschwerten Urlaub </a:t>
            </a:r>
            <a:r>
              <a:rPr lang="de-DE">
                <a:solidFill>
                  <a:schemeClr val="bg1"/>
                </a:solidFill>
              </a:rPr>
              <a:t>machen</a:t>
            </a:r>
            <a:r>
              <a:rPr lang="hr-HR">
                <a:solidFill>
                  <a:schemeClr val="bg1"/>
                </a:solidFill>
              </a:rPr>
              <a:t>                        </a:t>
            </a:r>
          </a:p>
          <a:p>
            <a:r>
              <a:rPr lang="hr-HR">
                <a:solidFill>
                  <a:schemeClr val="bg1"/>
                </a:solidFill>
              </a:rPr>
              <a:t>In Vodice gibt es viele sch</a:t>
            </a:r>
            <a:r>
              <a:rPr lang="de-DE">
                <a:solidFill>
                  <a:schemeClr val="bg1"/>
                </a:solidFill>
              </a:rPr>
              <a:t>öne</a:t>
            </a:r>
            <a:r>
              <a:rPr lang="hr-HR">
                <a:solidFill>
                  <a:schemeClr val="bg1"/>
                </a:solidFill>
              </a:rPr>
              <a:t> </a:t>
            </a:r>
            <a:r>
              <a:rPr lang="de-DE">
                <a:solidFill>
                  <a:schemeClr val="bg1"/>
                </a:solidFill>
              </a:rPr>
              <a:t>Strände</a:t>
            </a:r>
            <a:r>
              <a:rPr lang="hr-HR">
                <a:solidFill>
                  <a:schemeClr val="bg1"/>
                </a:solidFill>
              </a:rPr>
              <a:t>: </a:t>
            </a:r>
            <a:r>
              <a:rPr lang="de-DE">
                <a:solidFill>
                  <a:schemeClr val="bg1"/>
                </a:solidFill>
              </a:rPr>
              <a:t>Plava pla</a:t>
            </a:r>
            <a:r>
              <a:rPr lang="hr-HR">
                <a:solidFill>
                  <a:schemeClr val="bg1"/>
                </a:solidFill>
              </a:rPr>
              <a:t>ža,</a:t>
            </a:r>
          </a:p>
          <a:p>
            <a:pPr marL="0" indent="0">
              <a:buNone/>
            </a:pPr>
            <a:r>
              <a:rPr lang="hr-HR">
                <a:solidFill>
                  <a:schemeClr val="bg1"/>
                </a:solidFill>
              </a:rPr>
              <a:t>   Hangar,Imperial,Srima...  </a:t>
            </a:r>
          </a:p>
          <a:p>
            <a:pPr marL="0" indent="0">
              <a:buNone/>
            </a:pPr>
            <a:r>
              <a:rPr lang="hr-HR">
                <a:solidFill>
                  <a:schemeClr val="bg1"/>
                </a:solidFill>
              </a:rPr>
              <a:t>    Vodice</a:t>
            </a:r>
            <a:r>
              <a:rPr lang="de-DE">
                <a:solidFill>
                  <a:schemeClr val="bg1"/>
                </a:solidFill>
              </a:rPr>
              <a:t> hat:ein Tauchzentrum,Jet-Ski</a:t>
            </a:r>
            <a:r>
              <a:rPr lang="hr-HR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hr-HR">
                <a:solidFill>
                  <a:schemeClr val="bg1"/>
                </a:solidFill>
              </a:rPr>
              <a:t>     Wasserrutschen,</a:t>
            </a:r>
            <a:r>
              <a:rPr lang="de-DE">
                <a:solidFill>
                  <a:schemeClr val="bg1"/>
                </a:solidFill>
              </a:rPr>
              <a:t>Tret</a:t>
            </a:r>
            <a:r>
              <a:rPr lang="hr-HR">
                <a:solidFill>
                  <a:schemeClr val="bg1"/>
                </a:solidFill>
              </a:rPr>
              <a:t>boote,  </a:t>
            </a:r>
          </a:p>
          <a:p>
            <a:pPr marL="0" indent="0">
              <a:buNone/>
            </a:pPr>
            <a:r>
              <a:rPr lang="hr-HR">
                <a:solidFill>
                  <a:schemeClr val="bg1"/>
                </a:solidFill>
              </a:rPr>
              <a:t>     Fallschirme...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Elipsa 11"/>
          <p:cNvSpPr/>
          <p:nvPr/>
        </p:nvSpPr>
        <p:spPr>
          <a:xfrm flipV="1">
            <a:off x="838200" y="3342331"/>
            <a:ext cx="72925" cy="729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05" y="2882551"/>
            <a:ext cx="5354782" cy="35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4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chemeClr val="bg1"/>
                </a:solidFill>
              </a:rPr>
              <a:t>Vodice durch die Zeit</a:t>
            </a:r>
            <a:endParaRPr lang="hr-HR" b="1">
              <a:solidFill>
                <a:schemeClr val="bg1"/>
              </a:solidFill>
            </a:endParaRP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65162" y="1798267"/>
            <a:ext cx="4640749" cy="5046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2800">
                <a:solidFill>
                  <a:schemeClr val="bg1"/>
                </a:solidFill>
              </a:rPr>
              <a:t>Vodice  in der Vergangenheit</a:t>
            </a:r>
            <a:endParaRPr lang="hr-HR" sz="2800">
              <a:solidFill>
                <a:schemeClr val="bg1"/>
              </a:solidFill>
            </a:endParaRP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65163" y="2505075"/>
            <a:ext cx="5157787" cy="41081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2400" i="1">
                <a:solidFill>
                  <a:schemeClr val="bg1"/>
                </a:solidFill>
              </a:rPr>
              <a:t>Vodice war bisher sehr viel kleiner</a:t>
            </a:r>
          </a:p>
          <a:p>
            <a:pPr marL="0" indent="0">
              <a:buNone/>
            </a:pPr>
            <a:r>
              <a:rPr lang="de-DE" sz="2400" i="1">
                <a:solidFill>
                  <a:schemeClr val="bg1"/>
                </a:solidFill>
              </a:rPr>
              <a:t>    als heute.Es hat etwa so ausgesehen                       </a:t>
            </a:r>
          </a:p>
          <a:p>
            <a:pPr marL="0" indent="0">
              <a:buNone/>
            </a:pPr>
            <a:r>
              <a:rPr lang="de-DE" sz="2400" i="1">
                <a:solidFill>
                  <a:schemeClr val="bg1"/>
                </a:solidFill>
              </a:rPr>
              <a:t>Der obere der Brunnen    </a:t>
            </a:r>
          </a:p>
          <a:p>
            <a:pPr marL="0" indent="0">
              <a:buNone/>
            </a:pPr>
            <a:endParaRPr lang="de-DE" sz="2400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400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400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400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400" i="1">
                <a:solidFill>
                  <a:schemeClr val="bg1"/>
                </a:solidFill>
              </a:rPr>
              <a:t>                                               Der untere</a:t>
            </a:r>
          </a:p>
          <a:p>
            <a:pPr marL="0" indent="0">
              <a:buNone/>
            </a:pPr>
            <a:r>
              <a:rPr lang="de-DE" sz="2400" i="1">
                <a:solidFill>
                  <a:schemeClr val="bg1"/>
                </a:solidFill>
              </a:rPr>
              <a:t>                                              der Brunnen                  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798267"/>
            <a:ext cx="2308561" cy="5046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2800">
                <a:solidFill>
                  <a:schemeClr val="bg1"/>
                </a:solidFill>
              </a:rPr>
              <a:t>Vodice  heute</a:t>
            </a:r>
            <a:endParaRPr lang="hr-HR" sz="2800">
              <a:solidFill>
                <a:schemeClr val="bg1"/>
              </a:solidFill>
            </a:endParaRP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097588" y="2536643"/>
            <a:ext cx="5183188" cy="407663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2400" i="1">
                <a:solidFill>
                  <a:schemeClr val="bg1"/>
                </a:solidFill>
              </a:rPr>
              <a:t>Vodice heute sehr viel größer sind als</a:t>
            </a:r>
          </a:p>
          <a:p>
            <a:pPr marL="0" indent="0">
              <a:buNone/>
            </a:pPr>
            <a:r>
              <a:rPr lang="de-DE" sz="2400" i="1">
                <a:solidFill>
                  <a:schemeClr val="bg1"/>
                </a:solidFill>
              </a:rPr>
              <a:t>    sie. Es ist eher modern und haben </a:t>
            </a:r>
          </a:p>
          <a:p>
            <a:pPr marL="0" indent="0">
              <a:buNone/>
            </a:pPr>
            <a:r>
              <a:rPr lang="de-DE" sz="2400" i="1">
                <a:solidFill>
                  <a:schemeClr val="bg1"/>
                </a:solidFill>
              </a:rPr>
              <a:t>     mehr Gebäuden.</a:t>
            </a:r>
          </a:p>
          <a:p>
            <a:pPr marL="0" indent="0">
              <a:buNone/>
            </a:pPr>
            <a:r>
              <a:rPr lang="de-DE" sz="2400" i="1">
                <a:solidFill>
                  <a:schemeClr val="bg1"/>
                </a:solidFill>
              </a:rPr>
              <a:t>Der obere der Brunnen</a:t>
            </a:r>
          </a:p>
          <a:p>
            <a:pPr marL="0" indent="0">
              <a:buNone/>
            </a:pPr>
            <a:endParaRPr lang="de-DE" sz="2400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400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2400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400" i="1">
                <a:solidFill>
                  <a:schemeClr val="bg1"/>
                </a:solidFill>
              </a:rPr>
              <a:t>                                             Der untere </a:t>
            </a:r>
          </a:p>
          <a:p>
            <a:pPr marL="0" indent="0">
              <a:buNone/>
            </a:pPr>
            <a:r>
              <a:rPr lang="de-DE" sz="2400" i="1">
                <a:solidFill>
                  <a:schemeClr val="bg1"/>
                </a:solidFill>
              </a:rPr>
              <a:t>                                              der Brunnen</a:t>
            </a:r>
          </a:p>
        </p:txBody>
      </p:sp>
      <p:cxnSp>
        <p:nvCxnSpPr>
          <p:cNvPr id="7" name="Ravni poveznik sa strelicom 6"/>
          <p:cNvCxnSpPr/>
          <p:nvPr/>
        </p:nvCxnSpPr>
        <p:spPr>
          <a:xfrm flipV="1">
            <a:off x="1971596" y="3821113"/>
            <a:ext cx="14497" cy="7538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0" y="4682538"/>
            <a:ext cx="2582101" cy="172857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708" y="3328987"/>
            <a:ext cx="2064214" cy="1367542"/>
          </a:xfrm>
          <a:prstGeom prst="rect">
            <a:avLst/>
          </a:prstGeom>
        </p:spPr>
      </p:pic>
      <p:cxnSp>
        <p:nvCxnSpPr>
          <p:cNvPr id="13" name="Ravni poveznik sa strelicom 12"/>
          <p:cNvCxnSpPr>
            <a:stCxn id="12" idx="2"/>
          </p:cNvCxnSpPr>
          <p:nvPr/>
        </p:nvCxnSpPr>
        <p:spPr>
          <a:xfrm>
            <a:off x="4620815" y="4696529"/>
            <a:ext cx="0" cy="8502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Slika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815" y="5121676"/>
            <a:ext cx="2346475" cy="1460029"/>
          </a:xfrm>
          <a:prstGeom prst="rect">
            <a:avLst/>
          </a:prstGeom>
        </p:spPr>
      </p:pic>
      <p:cxnSp>
        <p:nvCxnSpPr>
          <p:cNvPr id="19" name="Ravni poveznik sa strelicom 18"/>
          <p:cNvCxnSpPr/>
          <p:nvPr/>
        </p:nvCxnSpPr>
        <p:spPr>
          <a:xfrm flipH="1" flipV="1">
            <a:off x="7494963" y="4307289"/>
            <a:ext cx="101479" cy="12036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Slika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732" y="3520411"/>
            <a:ext cx="2227806" cy="1355248"/>
          </a:xfrm>
          <a:prstGeom prst="rect">
            <a:avLst/>
          </a:prstGeom>
        </p:spPr>
      </p:pic>
      <p:cxnSp>
        <p:nvCxnSpPr>
          <p:cNvPr id="25" name="Ravni poveznik sa strelicom 24"/>
          <p:cNvCxnSpPr/>
          <p:nvPr/>
        </p:nvCxnSpPr>
        <p:spPr>
          <a:xfrm flipH="1">
            <a:off x="10275349" y="4909103"/>
            <a:ext cx="153184" cy="63772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426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chemeClr val="bg1"/>
                </a:solidFill>
              </a:rPr>
              <a:t>Kulturelles Erbe Vodice</a:t>
            </a:r>
            <a:endParaRPr lang="hr-HR" b="1">
              <a:solidFill>
                <a:schemeClr val="bg1"/>
              </a:solidFill>
            </a:endParaRP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39788" y="1822737"/>
            <a:ext cx="4336335" cy="682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2800">
                <a:solidFill>
                  <a:schemeClr val="bg1"/>
                </a:solidFill>
              </a:rPr>
              <a:t>Kirche die Heiligen Kreuzes</a:t>
            </a:r>
            <a:endParaRPr lang="hr-HR" sz="2800">
              <a:solidFill>
                <a:schemeClr val="bg1"/>
              </a:solidFill>
            </a:endParaRP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839788" y="2696447"/>
            <a:ext cx="5157787" cy="401567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2200" i="1">
                <a:solidFill>
                  <a:schemeClr val="bg1"/>
                </a:solidFill>
              </a:rPr>
              <a:t>Einfache gotische Kirche,die im </a:t>
            </a:r>
          </a:p>
          <a:p>
            <a:pPr marL="0" indent="0">
              <a:buNone/>
            </a:pPr>
            <a:r>
              <a:rPr lang="de-DE" sz="2200" i="1">
                <a:solidFill>
                  <a:schemeClr val="bg1"/>
                </a:solidFill>
              </a:rPr>
              <a:t>   Jahre 1402. erbaut und zum </a:t>
            </a:r>
          </a:p>
          <a:p>
            <a:pPr marL="0" indent="0">
              <a:buNone/>
            </a:pPr>
            <a:r>
              <a:rPr lang="de-DE" sz="2200" i="1">
                <a:solidFill>
                  <a:schemeClr val="bg1"/>
                </a:solidFill>
              </a:rPr>
              <a:t>   Heiligen Kreuz gewidmet.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822736"/>
            <a:ext cx="1004095" cy="6823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2800">
                <a:solidFill>
                  <a:schemeClr val="bg1"/>
                </a:solidFill>
              </a:rPr>
              <a:t>Okit</a:t>
            </a:r>
            <a:endParaRPr lang="hr-HR" sz="2800">
              <a:solidFill>
                <a:schemeClr val="bg1"/>
              </a:solidFill>
            </a:endParaRP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696447"/>
            <a:ext cx="5183188" cy="401567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2200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Auf dem Hügel Okit im 17.</a:t>
            </a:r>
          </a:p>
          <a:p>
            <a:pPr marL="0" indent="0">
              <a:buNone/>
            </a:pPr>
            <a:r>
              <a:rPr lang="de-DE" sz="2200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 Jahrhundert eine Kapelle errichtet.</a:t>
            </a:r>
          </a:p>
          <a:p>
            <a:pPr marL="0" indent="0">
              <a:buNone/>
            </a:pPr>
            <a:r>
              <a:rPr lang="de-DE" sz="2200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 Später,im 20. Jahrhundert wurde </a:t>
            </a:r>
          </a:p>
          <a:p>
            <a:pPr marL="0" indent="0">
              <a:buNone/>
            </a:pPr>
            <a:r>
              <a:rPr lang="de-DE" sz="2200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 vom Boden an die Spitze des</a:t>
            </a:r>
          </a:p>
          <a:p>
            <a:pPr marL="0" indent="0">
              <a:buNone/>
            </a:pPr>
            <a:r>
              <a:rPr lang="de-DE" sz="2200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 Hügles gebaut ein Kreuzweg.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07" y="4171198"/>
            <a:ext cx="2776838" cy="2320430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459307" y="4364182"/>
            <a:ext cx="1556075" cy="376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295" y="4978261"/>
            <a:ext cx="2833847" cy="1733861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7176295" y="5110309"/>
            <a:ext cx="508145" cy="50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15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9"/>
          </a:xfrm>
        </p:spPr>
        <p:txBody>
          <a:bodyPr>
            <a:noAutofit/>
          </a:bodyPr>
          <a:lstStyle/>
          <a:p>
            <a:r>
              <a:rPr lang="de-DE" sz="10000" b="1" i="1">
                <a:solidFill>
                  <a:srgbClr val="C00000"/>
                </a:solidFill>
              </a:rPr>
              <a:t>   </a:t>
            </a:r>
            <a:r>
              <a:rPr lang="de-DE" sz="10000" b="1" i="1">
                <a:solidFill>
                  <a:srgbClr val="C00000"/>
                </a:solidFill>
                <a:latin typeface="Rockwell Extra Bold" charset="0"/>
                <a:ea typeface="Rockwell Extra Bold" charset="0"/>
                <a:cs typeface="Rockwell Extra Bold" charset="0"/>
              </a:rPr>
              <a:t>        ENDE</a:t>
            </a:r>
          </a:p>
          <a:p>
            <a:r>
              <a:rPr lang="de-DE" sz="4800" b="1" i="1">
                <a:solidFill>
                  <a:srgbClr val="C00000"/>
                </a:solidFill>
                <a:latin typeface="Rockwell Extra Bold" charset="0"/>
                <a:ea typeface="Rockwell Extra Bold" charset="0"/>
                <a:cs typeface="Rockwell Extra Bold" charset="0"/>
              </a:rPr>
              <a:t> </a:t>
            </a:r>
          </a:p>
          <a:p>
            <a:r>
              <a:rPr lang="de-DE" sz="4800" b="1" i="1">
                <a:solidFill>
                  <a:srgbClr val="C00000"/>
                </a:solidFill>
                <a:latin typeface="Rockwell Extra Bold" charset="0"/>
                <a:ea typeface="Rockwell Extra Bold" charset="0"/>
                <a:cs typeface="Rockwell Extra Bold" charset="0"/>
              </a:rPr>
              <a:t> DURCH  DIE  VORBEREITET:</a:t>
            </a:r>
          </a:p>
          <a:p>
            <a:r>
              <a:rPr lang="de-DE" sz="4800" b="1" i="1">
                <a:solidFill>
                  <a:srgbClr val="C00000"/>
                </a:solidFill>
                <a:latin typeface="Rockwell Extra Bold" charset="0"/>
                <a:ea typeface="Rockwell Extra Bold" charset="0"/>
                <a:cs typeface="Rockwell Extra Bold" charset="0"/>
              </a:rPr>
              <a:t>               </a:t>
            </a:r>
          </a:p>
          <a:p>
            <a:r>
              <a:rPr lang="de-DE" sz="4800" b="1" i="1">
                <a:solidFill>
                  <a:srgbClr val="C00000"/>
                </a:solidFill>
                <a:latin typeface="Rockwell Extra Bold" charset="0"/>
                <a:ea typeface="Rockwell Extra Bold" charset="0"/>
                <a:cs typeface="Rockwell Extra Bold" charset="0"/>
              </a:rPr>
              <a:t>                                </a:t>
            </a:r>
            <a:r>
              <a:rPr lang="de-DE" sz="4800" b="1" i="1">
                <a:solidFill>
                  <a:srgbClr val="C00000"/>
                </a:solidFill>
                <a:latin typeface="Mistral" charset="0"/>
                <a:ea typeface="Mistral" charset="0"/>
                <a:cs typeface="Mistral" charset="0"/>
              </a:rPr>
              <a:t>--LUKRECIA</a:t>
            </a:r>
          </a:p>
          <a:p>
            <a:r>
              <a:rPr lang="de-DE" sz="4800" b="1" i="1">
                <a:solidFill>
                  <a:srgbClr val="C00000"/>
                </a:solidFill>
                <a:latin typeface="Mistral" charset="0"/>
                <a:ea typeface="Mistral" charset="0"/>
                <a:cs typeface="Mistral" charset="0"/>
              </a:rPr>
              <a:t>                                 --IVA</a:t>
            </a:r>
            <a:r>
              <a:rPr lang="de-DE" sz="10000" b="1" i="1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                         </a:t>
            </a:r>
            <a:endParaRPr lang="hr-HR" sz="10000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4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1387</TotalTime>
  <Words>277</Words>
  <Application>Microsoft Office PowerPoint</Application>
  <PresentationFormat>Široki zaslon</PresentationFormat>
  <Paragraphs>67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Mistral</vt:lpstr>
      <vt:lpstr>Rockwell Extra Bold</vt:lpstr>
      <vt:lpstr>Tema sustava Office</vt:lpstr>
      <vt:lpstr>VODICE</vt:lpstr>
      <vt:lpstr>PowerPointova prezentacija</vt:lpstr>
      <vt:lpstr>Einge wichtiges Jahr</vt:lpstr>
      <vt:lpstr>Vodice Position</vt:lpstr>
      <vt:lpstr>Tourismus in Vodice</vt:lpstr>
      <vt:lpstr>Vodice durch die Zeit</vt:lpstr>
      <vt:lpstr>Kulturelles Erbe Vodice</vt:lpstr>
      <vt:lpstr>           ENDE    DURCH  DIE  VORBEREITET:                                                 --LUKRECIA                                  --IVA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 programa PowerPoint</dc:title>
  <dc:creator>mate matić</dc:creator>
  <cp:lastModifiedBy>Korisnik</cp:lastModifiedBy>
  <cp:revision>264</cp:revision>
  <dcterms:created xsi:type="dcterms:W3CDTF">2015-10-03T07:46:17Z</dcterms:created>
  <dcterms:modified xsi:type="dcterms:W3CDTF">2015-11-02T10:15:34Z</dcterms:modified>
</cp:coreProperties>
</file>