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0" r:id="rId6"/>
    <p:sldId id="263" r:id="rId7"/>
    <p:sldId id="264" r:id="rId8"/>
    <p:sldId id="259" r:id="rId9"/>
    <p:sldId id="266" r:id="rId10"/>
    <p:sldId id="265"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64" d="100"/>
          <a:sy n="64" d="100"/>
        </p:scale>
        <p:origin x="-67" y="-365"/>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2447475882"/>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4073667775"/>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1931305980"/>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3750866076"/>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821125565"/>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1895167387"/>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880514411"/>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3205484864"/>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232112815"/>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4167681595"/>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3453901319"/>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3/6/2016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l"/>
            <a:r>
              <a:rPr lang="hr-HR" b="1" dirty="0" smtClean="0">
                <a:solidFill>
                  <a:schemeClr val="bg1"/>
                </a:solidFill>
              </a:rPr>
              <a:t>DIE SCHWEIZ</a:t>
            </a:r>
            <a:endParaRPr lang="hr-HR" b="1" dirty="0">
              <a:solidFill>
                <a:schemeClr val="bg1"/>
              </a:solidFill>
            </a:endParaRPr>
          </a:p>
        </p:txBody>
      </p:sp>
      <p:pic>
        <p:nvPicPr>
          <p:cNvPr id="4" name="Slika 3"/>
          <p:cNvPicPr>
            <a:picLocks noChangeAspect="1"/>
          </p:cNvPicPr>
          <p:nvPr/>
        </p:nvPicPr>
        <p:blipFill>
          <a:blip r:embed="rId2"/>
          <a:stretch>
            <a:fillRect/>
          </a:stretch>
        </p:blipFill>
        <p:spPr>
          <a:xfrm>
            <a:off x="347975" y="3747027"/>
            <a:ext cx="3698197" cy="2773648"/>
          </a:xfrm>
          <a:prstGeom prst="rect">
            <a:avLst/>
          </a:prstGeom>
        </p:spPr>
      </p:pic>
      <p:pic>
        <p:nvPicPr>
          <p:cNvPr id="5" name="Slika 4"/>
          <p:cNvPicPr>
            <a:picLocks noChangeAspect="1"/>
          </p:cNvPicPr>
          <p:nvPr/>
        </p:nvPicPr>
        <p:blipFill>
          <a:blip r:embed="rId3"/>
          <a:stretch>
            <a:fillRect/>
          </a:stretch>
        </p:blipFill>
        <p:spPr>
          <a:xfrm>
            <a:off x="8229598" y="252782"/>
            <a:ext cx="3689499" cy="2752886"/>
          </a:xfrm>
          <a:prstGeom prst="rect">
            <a:avLst/>
          </a:prstGeom>
        </p:spPr>
      </p:pic>
    </p:spTree>
    <p:extLst>
      <p:ext uri="{BB962C8B-B14F-4D97-AF65-F5344CB8AC3E}">
        <p14:creationId xmlns="" xmlns:p14="http://schemas.microsoft.com/office/powerpoint/2010/main" val="1128145596"/>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hr-HR"/>
          </a:p>
        </p:txBody>
      </p:sp>
      <p:pic>
        <p:nvPicPr>
          <p:cNvPr id="4098" name="Picture 2"/>
          <p:cNvPicPr>
            <a:picLocks noChangeAspect="1" noChangeArrowheads="1"/>
          </p:cNvPicPr>
          <p:nvPr/>
        </p:nvPicPr>
        <p:blipFill>
          <a:blip r:embed="rId2"/>
          <a:srcRect/>
          <a:stretch>
            <a:fillRect/>
          </a:stretch>
        </p:blipFill>
        <p:spPr bwMode="auto">
          <a:xfrm>
            <a:off x="238084" y="0"/>
            <a:ext cx="11953916" cy="687350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1949447"/>
          </a:xfrm>
        </p:spPr>
        <p:txBody>
          <a:bodyPr>
            <a:normAutofit/>
          </a:bodyPr>
          <a:lstStyle/>
          <a:p>
            <a:r>
              <a:rPr lang="de-DE" sz="8500" dirty="0" smtClean="0">
                <a:solidFill>
                  <a:schemeClr val="bg1"/>
                </a:solidFill>
                <a:latin typeface="Academy Engraved LET Plain" charset="0"/>
                <a:ea typeface="Academy Engraved LET Plain" charset="0"/>
                <a:cs typeface="Academy Engraved LET Plain" charset="0"/>
              </a:rPr>
              <a:t>ENDE</a:t>
            </a:r>
            <a:endParaRPr lang="hr-HR" sz="8500" dirty="0">
              <a:solidFill>
                <a:schemeClr val="bg1"/>
              </a:solidFill>
              <a:latin typeface="Academy Engraved LET Plain" charset="0"/>
              <a:ea typeface="Academy Engraved LET Plain" charset="0"/>
              <a:cs typeface="Academy Engraved LET Plain" charset="0"/>
            </a:endParaRPr>
          </a:p>
        </p:txBody>
      </p:sp>
      <p:sp>
        <p:nvSpPr>
          <p:cNvPr id="3" name="Podnaslov 2"/>
          <p:cNvSpPr>
            <a:spLocks noGrp="1"/>
          </p:cNvSpPr>
          <p:nvPr>
            <p:ph type="subTitle" idx="1"/>
          </p:nvPr>
        </p:nvSpPr>
        <p:spPr/>
        <p:txBody>
          <a:bodyPr>
            <a:normAutofit fontScale="92500" lnSpcReduction="10000"/>
          </a:bodyPr>
          <a:lstStyle/>
          <a:p>
            <a:r>
              <a:rPr lang="de-DE" sz="6000" dirty="0" smtClean="0">
                <a:solidFill>
                  <a:schemeClr val="bg1"/>
                </a:solidFill>
                <a:latin typeface="Academy Engraved LET Plain" charset="0"/>
                <a:ea typeface="Academy Engraved LET Plain" charset="0"/>
                <a:cs typeface="Academy Engraved LET Plain" charset="0"/>
              </a:rPr>
              <a:t>LUKRECIA  </a:t>
            </a:r>
            <a:r>
              <a:rPr lang="hr-HR" sz="6000" dirty="0" smtClean="0">
                <a:solidFill>
                  <a:schemeClr val="bg1"/>
                </a:solidFill>
                <a:latin typeface="Academy Engraved LET Plain" charset="0"/>
                <a:ea typeface="Academy Engraved LET Plain" charset="0"/>
                <a:cs typeface="Academy Engraved LET Plain" charset="0"/>
              </a:rPr>
              <a:t>und</a:t>
            </a:r>
            <a:r>
              <a:rPr lang="de-DE" sz="6000" dirty="0" smtClean="0">
                <a:solidFill>
                  <a:schemeClr val="bg1"/>
                </a:solidFill>
                <a:latin typeface="Academy Engraved LET Plain" charset="0"/>
                <a:ea typeface="Academy Engraved LET Plain" charset="0"/>
                <a:cs typeface="Academy Engraved LET Plain" charset="0"/>
              </a:rPr>
              <a:t>  IVA</a:t>
            </a:r>
          </a:p>
          <a:p>
            <a:r>
              <a:rPr lang="hr-HR" sz="6000" dirty="0" smtClean="0">
                <a:solidFill>
                  <a:schemeClr val="bg1"/>
                </a:solidFill>
                <a:latin typeface="Academy Engraved LET Plain" charset="0"/>
                <a:ea typeface="Academy Engraved LET Plain" charset="0"/>
                <a:cs typeface="Academy Engraved LET Plain" charset="0"/>
              </a:rPr>
              <a:t>Klasse: </a:t>
            </a:r>
            <a:r>
              <a:rPr lang="de-DE" sz="6000" dirty="0" smtClean="0">
                <a:solidFill>
                  <a:schemeClr val="bg1"/>
                </a:solidFill>
                <a:latin typeface="Academy Engraved LET Plain" charset="0"/>
                <a:ea typeface="Academy Engraved LET Plain" charset="0"/>
                <a:cs typeface="Academy Engraved LET Plain" charset="0"/>
              </a:rPr>
              <a:t>6.b</a:t>
            </a:r>
            <a:endParaRPr lang="hr-HR" sz="6000" dirty="0">
              <a:solidFill>
                <a:schemeClr val="bg1"/>
              </a:solidFill>
              <a:latin typeface="Academy Engraved LET Plain" charset="0"/>
              <a:ea typeface="Academy Engraved LET Plain" charset="0"/>
              <a:cs typeface="Academy Engraved LET Plain" charset="0"/>
            </a:endParaRPr>
          </a:p>
        </p:txBody>
      </p:sp>
    </p:spTree>
    <p:extLst>
      <p:ext uri="{BB962C8B-B14F-4D97-AF65-F5344CB8AC3E}">
        <p14:creationId xmlns="" xmlns:p14="http://schemas.microsoft.com/office/powerpoint/2010/main" val="1613336121"/>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95274" y="365125"/>
            <a:ext cx="10760114" cy="1325563"/>
          </a:xfrm>
        </p:spPr>
        <p:txBody>
          <a:bodyPr>
            <a:normAutofit/>
          </a:bodyPr>
          <a:lstStyle/>
          <a:p>
            <a:r>
              <a:rPr lang="de-DE" sz="3800" b="1" dirty="0" smtClean="0">
                <a:solidFill>
                  <a:srgbClr val="7030A0"/>
                </a:solidFill>
              </a:rPr>
              <a:t>VERGLEICH DER SCHWEIZ UND </a:t>
            </a:r>
            <a:r>
              <a:rPr lang="hr-HR" sz="3800" b="1" dirty="0" smtClean="0">
                <a:solidFill>
                  <a:srgbClr val="7030A0"/>
                </a:solidFill>
              </a:rPr>
              <a:t>KROATIENS</a:t>
            </a:r>
            <a:endParaRPr lang="hr-HR" sz="3800" b="1" dirty="0">
              <a:solidFill>
                <a:srgbClr val="7030A0"/>
              </a:solidFill>
            </a:endParaRPr>
          </a:p>
        </p:txBody>
      </p:sp>
      <p:sp>
        <p:nvSpPr>
          <p:cNvPr id="3" name="Rezervirano mjesto za tekst 2"/>
          <p:cNvSpPr>
            <a:spLocks noGrp="1"/>
          </p:cNvSpPr>
          <p:nvPr>
            <p:ph type="body" idx="1"/>
          </p:nvPr>
        </p:nvSpPr>
        <p:spPr/>
        <p:txBody>
          <a:bodyPr>
            <a:normAutofit/>
          </a:bodyPr>
          <a:lstStyle/>
          <a:p>
            <a:r>
              <a:rPr lang="de-DE" sz="3000" dirty="0" smtClean="0">
                <a:solidFill>
                  <a:srgbClr val="7030A0"/>
                </a:solidFill>
              </a:rPr>
              <a:t>                 Schweiz</a:t>
            </a:r>
            <a:endParaRPr lang="hr-HR" sz="3000" dirty="0">
              <a:solidFill>
                <a:srgbClr val="7030A0"/>
              </a:solidFill>
            </a:endParaRPr>
          </a:p>
        </p:txBody>
      </p:sp>
      <p:sp>
        <p:nvSpPr>
          <p:cNvPr id="4" name="Rezervirano mjesto za sadržaj 3"/>
          <p:cNvSpPr>
            <a:spLocks noGrp="1"/>
          </p:cNvSpPr>
          <p:nvPr>
            <p:ph sz="half" idx="2"/>
          </p:nvPr>
        </p:nvSpPr>
        <p:spPr>
          <a:xfrm>
            <a:off x="839788" y="2505075"/>
            <a:ext cx="5157787" cy="3684588"/>
          </a:xfrm>
        </p:spPr>
        <p:txBody>
          <a:bodyPr/>
          <a:lstStyle/>
          <a:p>
            <a:r>
              <a:rPr lang="de-DE" dirty="0" smtClean="0">
                <a:solidFill>
                  <a:srgbClr val="7030A0"/>
                </a:solidFill>
              </a:rPr>
              <a:t>BEVÖLKERUNG:8,081 Million</a:t>
            </a:r>
          </a:p>
          <a:p>
            <a:r>
              <a:rPr lang="de-DE" dirty="0" smtClean="0">
                <a:solidFill>
                  <a:srgbClr val="7030A0"/>
                </a:solidFill>
              </a:rPr>
              <a:t>OBERFLÄCHE : 41.285 Km2</a:t>
            </a:r>
            <a:endParaRPr lang="hr-HR" dirty="0" smtClean="0">
              <a:solidFill>
                <a:srgbClr val="7030A0"/>
              </a:solidFill>
            </a:endParaRPr>
          </a:p>
          <a:p>
            <a:r>
              <a:rPr lang="hr-HR" dirty="0" smtClean="0">
                <a:solidFill>
                  <a:srgbClr val="7030A0"/>
                </a:solidFill>
              </a:rPr>
              <a:t>AMTSSPRACHE : Deutsch , Italienish , </a:t>
            </a:r>
            <a:r>
              <a:rPr lang="de-DE" dirty="0" smtClean="0">
                <a:solidFill>
                  <a:srgbClr val="7030A0"/>
                </a:solidFill>
              </a:rPr>
              <a:t>Französisch und Rätoromanisch </a:t>
            </a:r>
          </a:p>
          <a:p>
            <a:endParaRPr lang="hr-HR" dirty="0">
              <a:solidFill>
                <a:srgbClr val="7030A0"/>
              </a:solidFill>
            </a:endParaRPr>
          </a:p>
        </p:txBody>
      </p:sp>
      <p:sp>
        <p:nvSpPr>
          <p:cNvPr id="5" name="Rezervirano mjesto za tekst 4"/>
          <p:cNvSpPr>
            <a:spLocks noGrp="1"/>
          </p:cNvSpPr>
          <p:nvPr>
            <p:ph type="body" sz="quarter" idx="3"/>
          </p:nvPr>
        </p:nvSpPr>
        <p:spPr/>
        <p:txBody>
          <a:bodyPr>
            <a:normAutofit/>
          </a:bodyPr>
          <a:lstStyle/>
          <a:p>
            <a:r>
              <a:rPr lang="de-DE" sz="3000" dirty="0" smtClean="0">
                <a:solidFill>
                  <a:srgbClr val="7030A0"/>
                </a:solidFill>
              </a:rPr>
              <a:t>   </a:t>
            </a:r>
            <a:r>
              <a:rPr lang="de-DE" sz="3000" dirty="0">
                <a:solidFill>
                  <a:srgbClr val="7030A0"/>
                </a:solidFill>
              </a:rPr>
              <a:t> </a:t>
            </a:r>
            <a:r>
              <a:rPr lang="de-DE" sz="3000" dirty="0" smtClean="0">
                <a:solidFill>
                  <a:srgbClr val="7030A0"/>
                </a:solidFill>
              </a:rPr>
              <a:t>               Kroatien</a:t>
            </a:r>
            <a:endParaRPr lang="hr-HR" sz="3000" dirty="0">
              <a:solidFill>
                <a:srgbClr val="7030A0"/>
              </a:solidFill>
            </a:endParaRPr>
          </a:p>
        </p:txBody>
      </p:sp>
      <p:sp>
        <p:nvSpPr>
          <p:cNvPr id="6" name="Rezervirano mjesto za sadržaj 5"/>
          <p:cNvSpPr>
            <a:spLocks noGrp="1"/>
          </p:cNvSpPr>
          <p:nvPr>
            <p:ph sz="quarter" idx="4"/>
          </p:nvPr>
        </p:nvSpPr>
        <p:spPr/>
        <p:txBody>
          <a:bodyPr/>
          <a:lstStyle/>
          <a:p>
            <a:r>
              <a:rPr lang="de-DE" dirty="0" smtClean="0">
                <a:solidFill>
                  <a:srgbClr val="7030A0"/>
                </a:solidFill>
              </a:rPr>
              <a:t>BEVÖLKERUNG: 4,253</a:t>
            </a:r>
            <a:r>
              <a:rPr lang="hr-HR" dirty="0" smtClean="0">
                <a:solidFill>
                  <a:srgbClr val="7030A0"/>
                </a:solidFill>
              </a:rPr>
              <a:t>Million</a:t>
            </a:r>
          </a:p>
          <a:p>
            <a:r>
              <a:rPr lang="hr-HR" dirty="0" smtClean="0">
                <a:solidFill>
                  <a:srgbClr val="7030A0"/>
                </a:solidFill>
              </a:rPr>
              <a:t>OBERFL</a:t>
            </a:r>
            <a:r>
              <a:rPr lang="de-DE" dirty="0" smtClean="0">
                <a:solidFill>
                  <a:srgbClr val="7030A0"/>
                </a:solidFill>
              </a:rPr>
              <a:t>Ä</a:t>
            </a:r>
            <a:r>
              <a:rPr lang="hr-HR" dirty="0" smtClean="0">
                <a:solidFill>
                  <a:srgbClr val="7030A0"/>
                </a:solidFill>
              </a:rPr>
              <a:t>CHE : 56.594 K</a:t>
            </a:r>
            <a:r>
              <a:rPr lang="de-DE" dirty="0" smtClean="0">
                <a:solidFill>
                  <a:srgbClr val="7030A0"/>
                </a:solidFill>
              </a:rPr>
              <a:t>m2</a:t>
            </a:r>
          </a:p>
          <a:p>
            <a:r>
              <a:rPr lang="de-DE" dirty="0" smtClean="0">
                <a:solidFill>
                  <a:srgbClr val="7030A0"/>
                </a:solidFill>
              </a:rPr>
              <a:t>AMTSSPRACHE </a:t>
            </a:r>
            <a:r>
              <a:rPr lang="de-DE" smtClean="0">
                <a:solidFill>
                  <a:srgbClr val="7030A0"/>
                </a:solidFill>
              </a:rPr>
              <a:t>: Kroatisch</a:t>
            </a:r>
            <a:endParaRPr lang="de-DE" dirty="0" smtClean="0">
              <a:solidFill>
                <a:srgbClr val="7030A0"/>
              </a:solidFill>
            </a:endParaRPr>
          </a:p>
        </p:txBody>
      </p:sp>
      <p:pic>
        <p:nvPicPr>
          <p:cNvPr id="7" name="Slika 6"/>
          <p:cNvPicPr>
            <a:picLocks noChangeAspect="1"/>
          </p:cNvPicPr>
          <p:nvPr/>
        </p:nvPicPr>
        <p:blipFill>
          <a:blip r:embed="rId2" cstate="print"/>
          <a:stretch>
            <a:fillRect/>
          </a:stretch>
        </p:blipFill>
        <p:spPr>
          <a:xfrm>
            <a:off x="7014675" y="4130612"/>
            <a:ext cx="2483572" cy="2527487"/>
          </a:xfrm>
          <a:prstGeom prst="rect">
            <a:avLst/>
          </a:prstGeom>
        </p:spPr>
      </p:pic>
      <p:pic>
        <p:nvPicPr>
          <p:cNvPr id="8" name="Slika 7"/>
          <p:cNvPicPr>
            <a:picLocks noChangeAspect="1"/>
          </p:cNvPicPr>
          <p:nvPr/>
        </p:nvPicPr>
        <p:blipFill>
          <a:blip r:embed="rId3" cstate="print"/>
          <a:stretch>
            <a:fillRect/>
          </a:stretch>
        </p:blipFill>
        <p:spPr>
          <a:xfrm>
            <a:off x="1251857" y="4762189"/>
            <a:ext cx="2799843" cy="1895910"/>
          </a:xfrm>
          <a:prstGeom prst="rect">
            <a:avLst/>
          </a:prstGeom>
        </p:spPr>
      </p:pic>
    </p:spTree>
    <p:extLst>
      <p:ext uri="{BB962C8B-B14F-4D97-AF65-F5344CB8AC3E}">
        <p14:creationId xmlns="" xmlns:p14="http://schemas.microsoft.com/office/powerpoint/2010/main" val="641556951"/>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5">
                                            <p:txEl>
                                              <p:pRg st="0" end="0"/>
                                            </p:txEl>
                                          </p:spTgt>
                                        </p:tgtEl>
                                        <p:attrNameLst>
                                          <p:attrName>ppt_w</p:attrName>
                                        </p:attrNameLst>
                                      </p:cBhvr>
                                    </p:anim>
                                    <p:anim by="(#ppt_w*0.50)" calcmode="lin" valueType="num">
                                      <p:cBhvr>
                                        <p:cTn id="24" dur="500" decel="50000" autoRev="1" fill="hold">
                                          <p:stCondLst>
                                            <p:cond delay="0"/>
                                          </p:stCondLst>
                                        </p:cTn>
                                        <p:tgtEl>
                                          <p:spTgt spid="5">
                                            <p:txEl>
                                              <p:pRg st="0" end="0"/>
                                            </p:txEl>
                                          </p:spTgt>
                                        </p:tgtEl>
                                        <p:attrNameLst>
                                          <p:attrName>ppt_x</p:attrName>
                                        </p:attrNameLst>
                                      </p:cBhvr>
                                    </p:anim>
                                    <p:anim from="(-#ppt_h/2)" to="(#ppt_y)" calcmode="lin" valueType="num">
                                      <p:cBhvr>
                                        <p:cTn id="25" dur="1000" fill="hold">
                                          <p:stCondLst>
                                            <p:cond delay="0"/>
                                          </p:stCondLst>
                                        </p:cTn>
                                        <p:tgtEl>
                                          <p:spTgt spid="5">
                                            <p:txEl>
                                              <p:pRg st="0" end="0"/>
                                            </p:txEl>
                                          </p:spTgt>
                                        </p:tgtEl>
                                        <p:attrNameLst>
                                          <p:attrName>ppt_y</p:attrName>
                                        </p:attrNameLst>
                                      </p:cBhvr>
                                    </p:anim>
                                    <p:animRot by="21600000">
                                      <p:cBhvr>
                                        <p:cTn id="26" dur="1000" fill="hold">
                                          <p:stCondLst>
                                            <p:cond delay="0"/>
                                          </p:stCondLst>
                                        </p:cTn>
                                        <p:tgtEl>
                                          <p:spTgt spid="5">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4">
                                            <p:txEl>
                                              <p:pRg st="0" end="0"/>
                                            </p:txEl>
                                          </p:spTgt>
                                        </p:tgtEl>
                                        <p:attrNameLst>
                                          <p:attrName>ppt_w</p:attrName>
                                        </p:attrNameLst>
                                      </p:cBhvr>
                                    </p:anim>
                                    <p:anim by="(#ppt_w*0.50)" calcmode="lin" valueType="num">
                                      <p:cBhvr>
                                        <p:cTn id="32" dur="500" decel="50000" autoRev="1" fill="hold">
                                          <p:stCondLst>
                                            <p:cond delay="0"/>
                                          </p:stCondLst>
                                        </p:cTn>
                                        <p:tgtEl>
                                          <p:spTgt spid="4">
                                            <p:txEl>
                                              <p:pRg st="0" end="0"/>
                                            </p:txEl>
                                          </p:spTgt>
                                        </p:tgtEl>
                                        <p:attrNameLst>
                                          <p:attrName>ppt_x</p:attrName>
                                        </p:attrNameLst>
                                      </p:cBhvr>
                                    </p:anim>
                                    <p:anim from="(-#ppt_h/2)" to="(#ppt_y)" calcmode="lin" valueType="num">
                                      <p:cBhvr>
                                        <p:cTn id="33" dur="1000" fill="hold">
                                          <p:stCondLst>
                                            <p:cond delay="0"/>
                                          </p:stCondLst>
                                        </p:cTn>
                                        <p:tgtEl>
                                          <p:spTgt spid="4">
                                            <p:txEl>
                                              <p:pRg st="0" end="0"/>
                                            </p:txEl>
                                          </p:spTgt>
                                        </p:tgtEl>
                                        <p:attrNameLst>
                                          <p:attrName>ppt_y</p:attrName>
                                        </p:attrNameLst>
                                      </p:cBhvr>
                                    </p:anim>
                                    <p:animRot by="21600000">
                                      <p:cBhvr>
                                        <p:cTn id="34" dur="1000" fill="hold">
                                          <p:stCondLst>
                                            <p:cond delay="0"/>
                                          </p:stCondLst>
                                        </p:cTn>
                                        <p:tgtEl>
                                          <p:spTgt spid="4">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4">
                                            <p:txEl>
                                              <p:pRg st="1" end="1"/>
                                            </p:txEl>
                                          </p:spTgt>
                                        </p:tgtEl>
                                        <p:attrNameLst>
                                          <p:attrName>style.visibility</p:attrName>
                                        </p:attrNameLst>
                                      </p:cBhvr>
                                      <p:to>
                                        <p:strVal val="visible"/>
                                      </p:to>
                                    </p:set>
                                    <p:anim by="(-#ppt_w*2)" calcmode="lin" valueType="num">
                                      <p:cBhvr rctx="PPT">
                                        <p:cTn id="39" dur="500" autoRev="1" fill="hold">
                                          <p:stCondLst>
                                            <p:cond delay="0"/>
                                          </p:stCondLst>
                                        </p:cTn>
                                        <p:tgtEl>
                                          <p:spTgt spid="4">
                                            <p:txEl>
                                              <p:pRg st="1" end="1"/>
                                            </p:txEl>
                                          </p:spTgt>
                                        </p:tgtEl>
                                        <p:attrNameLst>
                                          <p:attrName>ppt_w</p:attrName>
                                        </p:attrNameLst>
                                      </p:cBhvr>
                                    </p:anim>
                                    <p:anim by="(#ppt_w*0.50)" calcmode="lin" valueType="num">
                                      <p:cBhvr>
                                        <p:cTn id="40" dur="500" decel="50000" autoRev="1" fill="hold">
                                          <p:stCondLst>
                                            <p:cond delay="0"/>
                                          </p:stCondLst>
                                        </p:cTn>
                                        <p:tgtEl>
                                          <p:spTgt spid="4">
                                            <p:txEl>
                                              <p:pRg st="1" end="1"/>
                                            </p:txEl>
                                          </p:spTgt>
                                        </p:tgtEl>
                                        <p:attrNameLst>
                                          <p:attrName>ppt_x</p:attrName>
                                        </p:attrNameLst>
                                      </p:cBhvr>
                                    </p:anim>
                                    <p:anim from="(-#ppt_h/2)" to="(#ppt_y)" calcmode="lin" valueType="num">
                                      <p:cBhvr>
                                        <p:cTn id="41" dur="1000" fill="hold">
                                          <p:stCondLst>
                                            <p:cond delay="0"/>
                                          </p:stCondLst>
                                        </p:cTn>
                                        <p:tgtEl>
                                          <p:spTgt spid="4">
                                            <p:txEl>
                                              <p:pRg st="1" end="1"/>
                                            </p:txEl>
                                          </p:spTgt>
                                        </p:tgtEl>
                                        <p:attrNameLst>
                                          <p:attrName>ppt_y</p:attrName>
                                        </p:attrNameLst>
                                      </p:cBhvr>
                                    </p:anim>
                                    <p:animRot by="21600000">
                                      <p:cBhvr>
                                        <p:cTn id="42" dur="1000" fill="hold">
                                          <p:stCondLst>
                                            <p:cond delay="0"/>
                                          </p:stCondLst>
                                        </p:cTn>
                                        <p:tgtEl>
                                          <p:spTgt spid="4">
                                            <p:txEl>
                                              <p:pRg st="1" end="1"/>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4">
                                            <p:txEl>
                                              <p:pRg st="2" end="2"/>
                                            </p:txEl>
                                          </p:spTgt>
                                        </p:tgtEl>
                                        <p:attrNameLst>
                                          <p:attrName>style.visibility</p:attrName>
                                        </p:attrNameLst>
                                      </p:cBhvr>
                                      <p:to>
                                        <p:strVal val="visible"/>
                                      </p:to>
                                    </p:set>
                                    <p:anim by="(-#ppt_w*2)" calcmode="lin" valueType="num">
                                      <p:cBhvr rctx="PPT">
                                        <p:cTn id="47" dur="500" autoRev="1" fill="hold">
                                          <p:stCondLst>
                                            <p:cond delay="0"/>
                                          </p:stCondLst>
                                        </p:cTn>
                                        <p:tgtEl>
                                          <p:spTgt spid="4">
                                            <p:txEl>
                                              <p:pRg st="2" end="2"/>
                                            </p:txEl>
                                          </p:spTgt>
                                        </p:tgtEl>
                                        <p:attrNameLst>
                                          <p:attrName>ppt_w</p:attrName>
                                        </p:attrNameLst>
                                      </p:cBhvr>
                                    </p:anim>
                                    <p:anim by="(#ppt_w*0.50)" calcmode="lin" valueType="num">
                                      <p:cBhvr>
                                        <p:cTn id="48" dur="500" decel="50000" autoRev="1" fill="hold">
                                          <p:stCondLst>
                                            <p:cond delay="0"/>
                                          </p:stCondLst>
                                        </p:cTn>
                                        <p:tgtEl>
                                          <p:spTgt spid="4">
                                            <p:txEl>
                                              <p:pRg st="2" end="2"/>
                                            </p:txEl>
                                          </p:spTgt>
                                        </p:tgtEl>
                                        <p:attrNameLst>
                                          <p:attrName>ppt_x</p:attrName>
                                        </p:attrNameLst>
                                      </p:cBhvr>
                                    </p:anim>
                                    <p:anim from="(-#ppt_h/2)" to="(#ppt_y)" calcmode="lin" valueType="num">
                                      <p:cBhvr>
                                        <p:cTn id="49" dur="1000" fill="hold">
                                          <p:stCondLst>
                                            <p:cond delay="0"/>
                                          </p:stCondLst>
                                        </p:cTn>
                                        <p:tgtEl>
                                          <p:spTgt spid="4">
                                            <p:txEl>
                                              <p:pRg st="2" end="2"/>
                                            </p:txEl>
                                          </p:spTgt>
                                        </p:tgtEl>
                                        <p:attrNameLst>
                                          <p:attrName>ppt_y</p:attrName>
                                        </p:attrNameLst>
                                      </p:cBhvr>
                                    </p:anim>
                                    <p:animRot by="21600000">
                                      <p:cBhvr>
                                        <p:cTn id="50" dur="1000" fill="hold">
                                          <p:stCondLst>
                                            <p:cond delay="0"/>
                                          </p:stCondLst>
                                        </p:cTn>
                                        <p:tgtEl>
                                          <p:spTgt spid="4">
                                            <p:txEl>
                                              <p:pRg st="2" end="2"/>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6">
                                            <p:txEl>
                                              <p:pRg st="0" end="0"/>
                                            </p:txEl>
                                          </p:spTgt>
                                        </p:tgtEl>
                                        <p:attrNameLst>
                                          <p:attrName>style.visibility</p:attrName>
                                        </p:attrNameLst>
                                      </p:cBhvr>
                                      <p:to>
                                        <p:strVal val="visible"/>
                                      </p:to>
                                    </p:set>
                                    <p:anim by="(-#ppt_w*2)" calcmode="lin" valueType="num">
                                      <p:cBhvr rctx="PPT">
                                        <p:cTn id="55" dur="500" autoRev="1" fill="hold">
                                          <p:stCondLst>
                                            <p:cond delay="0"/>
                                          </p:stCondLst>
                                        </p:cTn>
                                        <p:tgtEl>
                                          <p:spTgt spid="6">
                                            <p:txEl>
                                              <p:pRg st="0" end="0"/>
                                            </p:txEl>
                                          </p:spTgt>
                                        </p:tgtEl>
                                        <p:attrNameLst>
                                          <p:attrName>ppt_w</p:attrName>
                                        </p:attrNameLst>
                                      </p:cBhvr>
                                    </p:anim>
                                    <p:anim by="(#ppt_w*0.50)" calcmode="lin" valueType="num">
                                      <p:cBhvr>
                                        <p:cTn id="56" dur="500" decel="50000" autoRev="1" fill="hold">
                                          <p:stCondLst>
                                            <p:cond delay="0"/>
                                          </p:stCondLst>
                                        </p:cTn>
                                        <p:tgtEl>
                                          <p:spTgt spid="6">
                                            <p:txEl>
                                              <p:pRg st="0" end="0"/>
                                            </p:txEl>
                                          </p:spTgt>
                                        </p:tgtEl>
                                        <p:attrNameLst>
                                          <p:attrName>ppt_x</p:attrName>
                                        </p:attrNameLst>
                                      </p:cBhvr>
                                    </p:anim>
                                    <p:anim from="(-#ppt_h/2)" to="(#ppt_y)" calcmode="lin" valueType="num">
                                      <p:cBhvr>
                                        <p:cTn id="57" dur="1000" fill="hold">
                                          <p:stCondLst>
                                            <p:cond delay="0"/>
                                          </p:stCondLst>
                                        </p:cTn>
                                        <p:tgtEl>
                                          <p:spTgt spid="6">
                                            <p:txEl>
                                              <p:pRg st="0" end="0"/>
                                            </p:txEl>
                                          </p:spTgt>
                                        </p:tgtEl>
                                        <p:attrNameLst>
                                          <p:attrName>ppt_y</p:attrName>
                                        </p:attrNameLst>
                                      </p:cBhvr>
                                    </p:anim>
                                    <p:animRot by="21600000">
                                      <p:cBhvr>
                                        <p:cTn id="58" dur="1000" fill="hold">
                                          <p:stCondLst>
                                            <p:cond delay="0"/>
                                          </p:stCondLst>
                                        </p:cTn>
                                        <p:tgtEl>
                                          <p:spTgt spid="6">
                                            <p:txEl>
                                              <p:pRg st="0" end="0"/>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6">
                                            <p:txEl>
                                              <p:pRg st="1" end="1"/>
                                            </p:txEl>
                                          </p:spTgt>
                                        </p:tgtEl>
                                        <p:attrNameLst>
                                          <p:attrName>style.visibility</p:attrName>
                                        </p:attrNameLst>
                                      </p:cBhvr>
                                      <p:to>
                                        <p:strVal val="visible"/>
                                      </p:to>
                                    </p:set>
                                    <p:anim by="(-#ppt_w*2)" calcmode="lin" valueType="num">
                                      <p:cBhvr rctx="PPT">
                                        <p:cTn id="63" dur="500" autoRev="1" fill="hold">
                                          <p:stCondLst>
                                            <p:cond delay="0"/>
                                          </p:stCondLst>
                                        </p:cTn>
                                        <p:tgtEl>
                                          <p:spTgt spid="6">
                                            <p:txEl>
                                              <p:pRg st="1" end="1"/>
                                            </p:txEl>
                                          </p:spTgt>
                                        </p:tgtEl>
                                        <p:attrNameLst>
                                          <p:attrName>ppt_w</p:attrName>
                                        </p:attrNameLst>
                                      </p:cBhvr>
                                    </p:anim>
                                    <p:anim by="(#ppt_w*0.50)" calcmode="lin" valueType="num">
                                      <p:cBhvr>
                                        <p:cTn id="64" dur="500" decel="50000" autoRev="1" fill="hold">
                                          <p:stCondLst>
                                            <p:cond delay="0"/>
                                          </p:stCondLst>
                                        </p:cTn>
                                        <p:tgtEl>
                                          <p:spTgt spid="6">
                                            <p:txEl>
                                              <p:pRg st="1" end="1"/>
                                            </p:txEl>
                                          </p:spTgt>
                                        </p:tgtEl>
                                        <p:attrNameLst>
                                          <p:attrName>ppt_x</p:attrName>
                                        </p:attrNameLst>
                                      </p:cBhvr>
                                    </p:anim>
                                    <p:anim from="(-#ppt_h/2)" to="(#ppt_y)" calcmode="lin" valueType="num">
                                      <p:cBhvr>
                                        <p:cTn id="65" dur="1000" fill="hold">
                                          <p:stCondLst>
                                            <p:cond delay="0"/>
                                          </p:stCondLst>
                                        </p:cTn>
                                        <p:tgtEl>
                                          <p:spTgt spid="6">
                                            <p:txEl>
                                              <p:pRg st="1" end="1"/>
                                            </p:txEl>
                                          </p:spTgt>
                                        </p:tgtEl>
                                        <p:attrNameLst>
                                          <p:attrName>ppt_y</p:attrName>
                                        </p:attrNameLst>
                                      </p:cBhvr>
                                    </p:anim>
                                    <p:animRot by="21600000">
                                      <p:cBhvr>
                                        <p:cTn id="66" dur="1000" fill="hold">
                                          <p:stCondLst>
                                            <p:cond delay="0"/>
                                          </p:stCondLst>
                                        </p:cTn>
                                        <p:tgtEl>
                                          <p:spTgt spid="6">
                                            <p:txEl>
                                              <p:pRg st="1" end="1"/>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6">
                                            <p:txEl>
                                              <p:pRg st="2" end="2"/>
                                            </p:txEl>
                                          </p:spTgt>
                                        </p:tgtEl>
                                        <p:attrNameLst>
                                          <p:attrName>style.visibility</p:attrName>
                                        </p:attrNameLst>
                                      </p:cBhvr>
                                      <p:to>
                                        <p:strVal val="visible"/>
                                      </p:to>
                                    </p:set>
                                    <p:anim by="(-#ppt_w*2)" calcmode="lin" valueType="num">
                                      <p:cBhvr rctx="PPT">
                                        <p:cTn id="71" dur="500" autoRev="1" fill="hold">
                                          <p:stCondLst>
                                            <p:cond delay="0"/>
                                          </p:stCondLst>
                                        </p:cTn>
                                        <p:tgtEl>
                                          <p:spTgt spid="6">
                                            <p:txEl>
                                              <p:pRg st="2" end="2"/>
                                            </p:txEl>
                                          </p:spTgt>
                                        </p:tgtEl>
                                        <p:attrNameLst>
                                          <p:attrName>ppt_w</p:attrName>
                                        </p:attrNameLst>
                                      </p:cBhvr>
                                    </p:anim>
                                    <p:anim by="(#ppt_w*0.50)" calcmode="lin" valueType="num">
                                      <p:cBhvr>
                                        <p:cTn id="72" dur="500" decel="50000" autoRev="1" fill="hold">
                                          <p:stCondLst>
                                            <p:cond delay="0"/>
                                          </p:stCondLst>
                                        </p:cTn>
                                        <p:tgtEl>
                                          <p:spTgt spid="6">
                                            <p:txEl>
                                              <p:pRg st="2" end="2"/>
                                            </p:txEl>
                                          </p:spTgt>
                                        </p:tgtEl>
                                        <p:attrNameLst>
                                          <p:attrName>ppt_x</p:attrName>
                                        </p:attrNameLst>
                                      </p:cBhvr>
                                    </p:anim>
                                    <p:anim from="(-#ppt_h/2)" to="(#ppt_y)" calcmode="lin" valueType="num">
                                      <p:cBhvr>
                                        <p:cTn id="73" dur="1000" fill="hold">
                                          <p:stCondLst>
                                            <p:cond delay="0"/>
                                          </p:stCondLst>
                                        </p:cTn>
                                        <p:tgtEl>
                                          <p:spTgt spid="6">
                                            <p:txEl>
                                              <p:pRg st="2" end="2"/>
                                            </p:txEl>
                                          </p:spTgt>
                                        </p:tgtEl>
                                        <p:attrNameLst>
                                          <p:attrName>ppt_y</p:attrName>
                                        </p:attrNameLst>
                                      </p:cBhvr>
                                    </p:anim>
                                    <p:animRot by="21600000">
                                      <p:cBhvr>
                                        <p:cTn id="74" dur="1000"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8200" y="500062"/>
            <a:ext cx="10515600" cy="1325563"/>
          </a:xfrm>
        </p:spPr>
        <p:txBody>
          <a:bodyPr>
            <a:normAutofit/>
          </a:bodyPr>
          <a:lstStyle/>
          <a:p>
            <a:r>
              <a:rPr lang="hr-HR" sz="4800" b="1" dirty="0" smtClean="0">
                <a:solidFill>
                  <a:srgbClr val="7030A0"/>
                </a:solidFill>
              </a:rPr>
              <a:t>Die Position der Schweiz</a:t>
            </a:r>
            <a:endParaRPr lang="hr-HR" sz="4800" b="1" dirty="0">
              <a:solidFill>
                <a:srgbClr val="7030A0"/>
              </a:solidFill>
            </a:endParaRPr>
          </a:p>
        </p:txBody>
      </p:sp>
      <p:sp>
        <p:nvSpPr>
          <p:cNvPr id="3" name="Rezervirano mjesto za sadržaj 2"/>
          <p:cNvSpPr>
            <a:spLocks noGrp="1"/>
          </p:cNvSpPr>
          <p:nvPr>
            <p:ph idx="1"/>
          </p:nvPr>
        </p:nvSpPr>
        <p:spPr/>
        <p:txBody>
          <a:bodyPr/>
          <a:lstStyle/>
          <a:p>
            <a:r>
              <a:rPr lang="hr-HR" b="1" dirty="0">
                <a:solidFill>
                  <a:srgbClr val="7030A0"/>
                </a:solidFill>
              </a:rPr>
              <a:t>d</a:t>
            </a:r>
            <a:r>
              <a:rPr lang="hr-HR" b="1" dirty="0" smtClean="0">
                <a:solidFill>
                  <a:srgbClr val="7030A0"/>
                </a:solidFill>
              </a:rPr>
              <a:t>ie Schweiz grenzt an Deutschland im Norden</a:t>
            </a:r>
            <a:r>
              <a:rPr lang="hr-HR" b="1" dirty="0">
                <a:solidFill>
                  <a:srgbClr val="7030A0"/>
                </a:solidFill>
              </a:rPr>
              <a:t> </a:t>
            </a:r>
            <a:r>
              <a:rPr lang="hr-HR" b="1" dirty="0" smtClean="0">
                <a:solidFill>
                  <a:srgbClr val="7030A0"/>
                </a:solidFill>
              </a:rPr>
              <a:t>, an </a:t>
            </a:r>
            <a:r>
              <a:rPr lang="de-DE" b="1" dirty="0" smtClean="0">
                <a:solidFill>
                  <a:srgbClr val="7030A0"/>
                </a:solidFill>
              </a:rPr>
              <a:t>Österreich und Liechtenstein im Osten</a:t>
            </a:r>
            <a:r>
              <a:rPr lang="hr-HR" b="1" dirty="0" smtClean="0">
                <a:solidFill>
                  <a:srgbClr val="7030A0"/>
                </a:solidFill>
              </a:rPr>
              <a:t> , </a:t>
            </a:r>
            <a:r>
              <a:rPr lang="de-DE" b="1" dirty="0" smtClean="0">
                <a:solidFill>
                  <a:srgbClr val="7030A0"/>
                </a:solidFill>
              </a:rPr>
              <a:t>an Italien im Süden und an Frankreich im Westen</a:t>
            </a:r>
          </a:p>
          <a:p>
            <a:endParaRPr lang="hr-HR" b="1" dirty="0">
              <a:solidFill>
                <a:srgbClr val="7030A0"/>
              </a:solidFill>
            </a:endParaRPr>
          </a:p>
        </p:txBody>
      </p:sp>
      <p:pic>
        <p:nvPicPr>
          <p:cNvPr id="5" name="Slika 4"/>
          <p:cNvPicPr>
            <a:picLocks noChangeAspect="1"/>
          </p:cNvPicPr>
          <p:nvPr/>
        </p:nvPicPr>
        <p:blipFill>
          <a:blip r:embed="rId2"/>
          <a:stretch>
            <a:fillRect/>
          </a:stretch>
        </p:blipFill>
        <p:spPr>
          <a:xfrm>
            <a:off x="6656985" y="3151188"/>
            <a:ext cx="4551612" cy="3331800"/>
          </a:xfrm>
          <a:prstGeom prst="rect">
            <a:avLst/>
          </a:prstGeom>
        </p:spPr>
      </p:pic>
      <p:pic>
        <p:nvPicPr>
          <p:cNvPr id="6" name="Slika 5"/>
          <p:cNvPicPr>
            <a:picLocks noChangeAspect="1"/>
          </p:cNvPicPr>
          <p:nvPr/>
        </p:nvPicPr>
        <p:blipFill>
          <a:blip r:embed="rId3"/>
          <a:stretch>
            <a:fillRect/>
          </a:stretch>
        </p:blipFill>
        <p:spPr>
          <a:xfrm>
            <a:off x="838200" y="3151188"/>
            <a:ext cx="5531263" cy="3331800"/>
          </a:xfrm>
          <a:prstGeom prst="rect">
            <a:avLst/>
          </a:prstGeom>
        </p:spPr>
      </p:pic>
    </p:spTree>
    <p:extLst>
      <p:ext uri="{BB962C8B-B14F-4D97-AF65-F5344CB8AC3E}">
        <p14:creationId xmlns="" xmlns:p14="http://schemas.microsoft.com/office/powerpoint/2010/main" val="1022939527"/>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1370" y="457200"/>
            <a:ext cx="4240655" cy="1600200"/>
          </a:xfrm>
        </p:spPr>
        <p:txBody>
          <a:bodyPr>
            <a:normAutofit/>
          </a:bodyPr>
          <a:lstStyle/>
          <a:p>
            <a:r>
              <a:rPr lang="de-DE" sz="3600" dirty="0" smtClean="0">
                <a:solidFill>
                  <a:schemeClr val="bg1"/>
                </a:solidFill>
              </a:rPr>
              <a:t>Die Schweizer Flagge</a:t>
            </a:r>
            <a:endParaRPr lang="hr-HR" sz="3600" dirty="0">
              <a:solidFill>
                <a:schemeClr val="bg1"/>
              </a:solidFill>
            </a:endParaRPr>
          </a:p>
        </p:txBody>
      </p:sp>
      <p:sp>
        <p:nvSpPr>
          <p:cNvPr id="4" name="Rezervirano mjesto za tekst 3"/>
          <p:cNvSpPr>
            <a:spLocks noGrp="1"/>
          </p:cNvSpPr>
          <p:nvPr>
            <p:ph type="body" sz="half" idx="2"/>
          </p:nvPr>
        </p:nvSpPr>
        <p:spPr>
          <a:xfrm>
            <a:off x="531370" y="2756484"/>
            <a:ext cx="4240655" cy="3112504"/>
          </a:xfrm>
        </p:spPr>
        <p:txBody>
          <a:bodyPr>
            <a:normAutofit/>
          </a:bodyPr>
          <a:lstStyle/>
          <a:p>
            <a:r>
              <a:rPr lang="de-DE" sz="2400" b="1" dirty="0">
                <a:solidFill>
                  <a:schemeClr val="bg1"/>
                </a:solidFill>
              </a:rPr>
              <a:t>    Die Fahne und das Wappen der Schweiz zeigen ein aufrechtes, freistehendes weisses griechisches Kreuz auf rotem Grund. In der deutschsprachigen Schweiz wird der Begriff Flagge nicht benutzt, man spricht allgemein von der Schweizerfahne</a:t>
            </a:r>
            <a:r>
              <a:rPr lang="de-DE" sz="2400" b="1" dirty="0" smtClean="0">
                <a:solidFill>
                  <a:schemeClr val="bg1"/>
                </a:solidFill>
              </a:rPr>
              <a:t>.</a:t>
            </a:r>
            <a:endParaRPr lang="hr-HR" sz="2400" b="1" dirty="0">
              <a:solidFill>
                <a:schemeClr val="bg1"/>
              </a:solidFill>
            </a:endParaRPr>
          </a:p>
        </p:txBody>
      </p:sp>
      <p:pic>
        <p:nvPicPr>
          <p:cNvPr id="7" name="Rezervirano mjesto za sliku 6"/>
          <p:cNvPicPr>
            <a:picLocks noGrp="1" noChangeAspect="1"/>
          </p:cNvPicPr>
          <p:nvPr>
            <p:ph type="pic" idx="1"/>
          </p:nvPr>
        </p:nvPicPr>
        <p:blipFill>
          <a:blip r:embed="rId2" cstate="print"/>
          <a:srcRect t="12474" b="12474"/>
          <a:stretch>
            <a:fillRect/>
          </a:stretch>
        </p:blipFill>
        <p:spPr/>
      </p:pic>
    </p:spTree>
    <p:extLst>
      <p:ext uri="{BB962C8B-B14F-4D97-AF65-F5344CB8AC3E}">
        <p14:creationId xmlns="" xmlns:p14="http://schemas.microsoft.com/office/powerpoint/2010/main" val="313018064"/>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0" end="0"/>
                                            </p:txEl>
                                          </p:spTgt>
                                        </p:tgtEl>
                                        <p:attrNameLst>
                                          <p:attrName>ppt_w</p:attrName>
                                        </p:attrNameLst>
                                      </p:cBhvr>
                                    </p:anim>
                                    <p:anim by="(#ppt_w*0.50)" calcmode="lin" valueType="num">
                                      <p:cBhvr>
                                        <p:cTn id="16" dur="500" decel="50000" autoRev="1" fill="hold">
                                          <p:stCondLst>
                                            <p:cond delay="0"/>
                                          </p:stCondLst>
                                        </p:cTn>
                                        <p:tgtEl>
                                          <p:spTgt spid="4">
                                            <p:txEl>
                                              <p:pRg st="0" end="0"/>
                                            </p:txEl>
                                          </p:spTgt>
                                        </p:tgtEl>
                                        <p:attrNameLst>
                                          <p:attrName>ppt_x</p:attrName>
                                        </p:attrNameLst>
                                      </p:cBhvr>
                                    </p:anim>
                                    <p:anim from="(-#ppt_h/2)" to="(#ppt_y)" calcmode="lin" valueType="num">
                                      <p:cBhvr>
                                        <p:cTn id="17" dur="1000" fill="hold">
                                          <p:stCondLst>
                                            <p:cond delay="0"/>
                                          </p:stCondLst>
                                        </p:cTn>
                                        <p:tgtEl>
                                          <p:spTgt spid="4">
                                            <p:txEl>
                                              <p:pRg st="0" end="0"/>
                                            </p:txEl>
                                          </p:spTgt>
                                        </p:tgtEl>
                                        <p:attrNameLst>
                                          <p:attrName>ppt_y</p:attrName>
                                        </p:attrNameLst>
                                      </p:cBhvr>
                                    </p:anim>
                                    <p:animRot by="21600000">
                                      <p:cBhvr>
                                        <p:cTn id="18"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de-DE" b="1" dirty="0" smtClean="0">
                <a:solidFill>
                  <a:schemeClr val="bg1"/>
                </a:solidFill>
              </a:rPr>
              <a:t>BERN – die Hauptstadt</a:t>
            </a:r>
            <a:endParaRPr lang="hr-HR" b="1" dirty="0">
              <a:solidFill>
                <a:schemeClr val="bg1"/>
              </a:solidFill>
            </a:endParaRPr>
          </a:p>
        </p:txBody>
      </p:sp>
      <p:sp>
        <p:nvSpPr>
          <p:cNvPr id="3" name="Rezervirano mjesto za sadržaj 2"/>
          <p:cNvSpPr>
            <a:spLocks noGrp="1"/>
          </p:cNvSpPr>
          <p:nvPr>
            <p:ph idx="1"/>
          </p:nvPr>
        </p:nvSpPr>
        <p:spPr/>
        <p:txBody>
          <a:bodyPr>
            <a:normAutofit/>
          </a:bodyPr>
          <a:lstStyle/>
          <a:p>
            <a:r>
              <a:rPr lang="de-DE" sz="3600" dirty="0" smtClean="0">
                <a:solidFill>
                  <a:schemeClr val="bg1"/>
                </a:solidFill>
              </a:rPr>
              <a:t>Bern hat 123.466 Einwohner. </a:t>
            </a:r>
          </a:p>
          <a:p>
            <a:r>
              <a:rPr lang="de-DE" sz="3600" dirty="0" smtClean="0">
                <a:solidFill>
                  <a:schemeClr val="bg1"/>
                </a:solidFill>
              </a:rPr>
              <a:t>Der größte Teil der Bevölkerung spricht deutsch,nur sehr wenige sprechen Italienisch oder Französisch.</a:t>
            </a:r>
          </a:p>
          <a:p>
            <a:r>
              <a:rPr lang="de-DE" sz="3600" dirty="0" smtClean="0">
                <a:solidFill>
                  <a:schemeClr val="bg1"/>
                </a:solidFill>
              </a:rPr>
              <a:t>Bern ist das politische  </a:t>
            </a:r>
          </a:p>
          <a:p>
            <a:pPr marL="0" indent="0">
              <a:buNone/>
            </a:pPr>
            <a:r>
              <a:rPr lang="de-DE" sz="3600" dirty="0" smtClean="0">
                <a:solidFill>
                  <a:schemeClr val="bg1"/>
                </a:solidFill>
              </a:rPr>
              <a:t>   Zentrum der Schweiz.</a:t>
            </a:r>
            <a:endParaRPr lang="hr-HR" sz="3600" dirty="0">
              <a:solidFill>
                <a:schemeClr val="bg1"/>
              </a:solidFill>
            </a:endParaRPr>
          </a:p>
        </p:txBody>
      </p:sp>
      <p:pic>
        <p:nvPicPr>
          <p:cNvPr id="4" name="Slika 3"/>
          <p:cNvPicPr>
            <a:picLocks noChangeAspect="1"/>
          </p:cNvPicPr>
          <p:nvPr/>
        </p:nvPicPr>
        <p:blipFill>
          <a:blip r:embed="rId2"/>
          <a:stretch>
            <a:fillRect/>
          </a:stretch>
        </p:blipFill>
        <p:spPr>
          <a:xfrm>
            <a:off x="6592316" y="3706560"/>
            <a:ext cx="3968673" cy="2918628"/>
          </a:xfrm>
          <a:prstGeom prst="rect">
            <a:avLst/>
          </a:prstGeom>
        </p:spPr>
      </p:pic>
      <p:pic>
        <p:nvPicPr>
          <p:cNvPr id="5" name="Slika 4"/>
          <p:cNvPicPr>
            <a:picLocks noChangeAspect="1"/>
          </p:cNvPicPr>
          <p:nvPr/>
        </p:nvPicPr>
        <p:blipFill>
          <a:blip r:embed="rId3"/>
          <a:stretch>
            <a:fillRect/>
          </a:stretch>
        </p:blipFill>
        <p:spPr>
          <a:xfrm>
            <a:off x="1361637" y="4900196"/>
            <a:ext cx="3702987" cy="1724992"/>
          </a:xfrm>
          <a:prstGeom prst="rect">
            <a:avLst/>
          </a:prstGeom>
        </p:spPr>
      </p:pic>
      <p:pic>
        <p:nvPicPr>
          <p:cNvPr id="7" name="Slika 6"/>
          <p:cNvPicPr>
            <a:picLocks noChangeAspect="1"/>
          </p:cNvPicPr>
          <p:nvPr/>
        </p:nvPicPr>
        <p:blipFill>
          <a:blip r:embed="rId4" cstate="print"/>
          <a:stretch>
            <a:fillRect/>
          </a:stretch>
        </p:blipFill>
        <p:spPr>
          <a:xfrm>
            <a:off x="8223327" y="171180"/>
            <a:ext cx="3968673" cy="2165466"/>
          </a:xfrm>
          <a:prstGeom prst="rect">
            <a:avLst/>
          </a:prstGeom>
        </p:spPr>
      </p:pic>
    </p:spTree>
    <p:extLst>
      <p:ext uri="{BB962C8B-B14F-4D97-AF65-F5344CB8AC3E}">
        <p14:creationId xmlns="" xmlns:p14="http://schemas.microsoft.com/office/powerpoint/2010/main" val="2127299215"/>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09522" y="214289"/>
            <a:ext cx="11572956" cy="6661923"/>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89054" y="0"/>
            <a:ext cx="12781054" cy="724931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solidFill>
                  <a:srgbClr val="7030A0"/>
                </a:solidFill>
              </a:rPr>
              <a:t>Historische Ereignisse</a:t>
            </a:r>
            <a:endParaRPr lang="hr-HR" b="1" dirty="0">
              <a:solidFill>
                <a:srgbClr val="7030A0"/>
              </a:solidFill>
            </a:endParaRPr>
          </a:p>
        </p:txBody>
      </p:sp>
      <p:sp>
        <p:nvSpPr>
          <p:cNvPr id="5" name="Rezervirano mjesto za sadržaj 4"/>
          <p:cNvSpPr>
            <a:spLocks noGrp="1"/>
          </p:cNvSpPr>
          <p:nvPr>
            <p:ph idx="1"/>
          </p:nvPr>
        </p:nvSpPr>
        <p:spPr>
          <a:xfrm>
            <a:off x="838200" y="1825625"/>
            <a:ext cx="10515600" cy="2425339"/>
          </a:xfrm>
        </p:spPr>
        <p:txBody>
          <a:bodyPr>
            <a:normAutofit fontScale="85000" lnSpcReduction="10000"/>
          </a:bodyPr>
          <a:lstStyle/>
          <a:p>
            <a:r>
              <a:rPr lang="de-DE" sz="3200" b="1" dirty="0" smtClean="0">
                <a:solidFill>
                  <a:srgbClr val="7030A0"/>
                </a:solidFill>
              </a:rPr>
              <a:t>D</a:t>
            </a:r>
            <a:r>
              <a:rPr lang="hr-HR" sz="3200" b="1" dirty="0" smtClean="0">
                <a:solidFill>
                  <a:srgbClr val="7030A0"/>
                </a:solidFill>
              </a:rPr>
              <a:t>as</a:t>
            </a:r>
            <a:r>
              <a:rPr lang="de-DE" sz="3200" b="1" dirty="0" smtClean="0">
                <a:solidFill>
                  <a:srgbClr val="7030A0"/>
                </a:solidFill>
              </a:rPr>
              <a:t> schönsten gotischen Gebäude in de Schweiz Kathedrale Cath</a:t>
            </a:r>
            <a:r>
              <a:rPr lang="hr-HR" sz="3200" b="1" dirty="0" smtClean="0">
                <a:solidFill>
                  <a:srgbClr val="7030A0"/>
                </a:solidFill>
              </a:rPr>
              <a:t>r</a:t>
            </a:r>
            <a:r>
              <a:rPr lang="de-DE" sz="3200" b="1" dirty="0" smtClean="0">
                <a:solidFill>
                  <a:srgbClr val="7030A0"/>
                </a:solidFill>
              </a:rPr>
              <a:t>edrale de Lausanne,deren Bau </a:t>
            </a:r>
            <a:r>
              <a:rPr lang="hr-HR" sz="3200" b="1" dirty="0" smtClean="0">
                <a:solidFill>
                  <a:srgbClr val="7030A0"/>
                </a:solidFill>
              </a:rPr>
              <a:t>wurde im </a:t>
            </a:r>
            <a:r>
              <a:rPr lang="de-DE" sz="3200" b="1" dirty="0" smtClean="0">
                <a:solidFill>
                  <a:srgbClr val="7030A0"/>
                </a:solidFill>
              </a:rPr>
              <a:t>12.Jahrhundert</a:t>
            </a:r>
            <a:r>
              <a:rPr lang="hr-HR" sz="3200" b="1" dirty="0" smtClean="0">
                <a:solidFill>
                  <a:srgbClr val="7030A0"/>
                </a:solidFill>
              </a:rPr>
              <a:t> </a:t>
            </a:r>
            <a:r>
              <a:rPr lang="de-DE" sz="3200" b="1" dirty="0" smtClean="0">
                <a:solidFill>
                  <a:srgbClr val="7030A0"/>
                </a:solidFill>
              </a:rPr>
              <a:t>begonnen </a:t>
            </a:r>
          </a:p>
          <a:p>
            <a:r>
              <a:rPr lang="de-DE" sz="3200" b="1" dirty="0" smtClean="0">
                <a:solidFill>
                  <a:srgbClr val="7030A0"/>
                </a:solidFill>
              </a:rPr>
              <a:t>Die Haupts</a:t>
            </a:r>
            <a:r>
              <a:rPr lang="hr-HR" sz="3200" b="1" dirty="0" smtClean="0">
                <a:solidFill>
                  <a:srgbClr val="7030A0"/>
                </a:solidFill>
              </a:rPr>
              <a:t>t</a:t>
            </a:r>
            <a:r>
              <a:rPr lang="de-DE" sz="3200" b="1" dirty="0" err="1" smtClean="0">
                <a:solidFill>
                  <a:srgbClr val="7030A0"/>
                </a:solidFill>
              </a:rPr>
              <a:t>adt</a:t>
            </a:r>
            <a:r>
              <a:rPr lang="de-DE" sz="3200" b="1" dirty="0" smtClean="0">
                <a:solidFill>
                  <a:srgbClr val="7030A0"/>
                </a:solidFill>
              </a:rPr>
              <a:t> der Schweiz wurde im 12.Jahrhundert gegründet</a:t>
            </a:r>
          </a:p>
          <a:p>
            <a:r>
              <a:rPr lang="de-DE" sz="3200" b="1" dirty="0" smtClean="0">
                <a:solidFill>
                  <a:srgbClr val="7030A0"/>
                </a:solidFill>
              </a:rPr>
              <a:t>In Genf begann das moderne Banken</a:t>
            </a:r>
            <a:r>
              <a:rPr lang="hr-HR" sz="3200" b="1" dirty="0" smtClean="0">
                <a:solidFill>
                  <a:srgbClr val="7030A0"/>
                </a:solidFill>
              </a:rPr>
              <a:t>system</a:t>
            </a:r>
            <a:r>
              <a:rPr lang="de-DE" sz="3200" b="1" dirty="0" smtClean="0">
                <a:solidFill>
                  <a:srgbClr val="7030A0"/>
                </a:solidFill>
              </a:rPr>
              <a:t> Ende 14.Jahrhundert</a:t>
            </a:r>
          </a:p>
          <a:p>
            <a:endParaRPr lang="hr-HR" sz="3200" b="1" dirty="0">
              <a:solidFill>
                <a:srgbClr val="7030A0"/>
              </a:solidFill>
            </a:endParaRPr>
          </a:p>
        </p:txBody>
      </p:sp>
    </p:spTree>
    <p:extLst>
      <p:ext uri="{BB962C8B-B14F-4D97-AF65-F5344CB8AC3E}">
        <p14:creationId xmlns="" xmlns:p14="http://schemas.microsoft.com/office/powerpoint/2010/main" val="1321278606"/>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5">
                                            <p:txEl>
                                              <p:pRg st="1" end="1"/>
                                            </p:txEl>
                                          </p:spTgt>
                                        </p:tgtEl>
                                        <p:attrNameLst>
                                          <p:attrName>ppt_w</p:attrName>
                                        </p:attrNameLst>
                                      </p:cBhvr>
                                    </p:anim>
                                    <p:anim by="(#ppt_w*0.50)" calcmode="lin" valueType="num">
                                      <p:cBhvr>
                                        <p:cTn id="24" dur="500" decel="50000" autoRev="1" fill="hold">
                                          <p:stCondLst>
                                            <p:cond delay="0"/>
                                          </p:stCondLst>
                                        </p:cTn>
                                        <p:tgtEl>
                                          <p:spTgt spid="5">
                                            <p:txEl>
                                              <p:pRg st="1" end="1"/>
                                            </p:txEl>
                                          </p:spTgt>
                                        </p:tgtEl>
                                        <p:attrNameLst>
                                          <p:attrName>ppt_x</p:attrName>
                                        </p:attrNameLst>
                                      </p:cBhvr>
                                    </p:anim>
                                    <p:anim from="(-#ppt_h/2)" to="(#ppt_y)" calcmode="lin" valueType="num">
                                      <p:cBhvr>
                                        <p:cTn id="25" dur="1000" fill="hold">
                                          <p:stCondLst>
                                            <p:cond delay="0"/>
                                          </p:stCondLst>
                                        </p:cTn>
                                        <p:tgtEl>
                                          <p:spTgt spid="5">
                                            <p:txEl>
                                              <p:pRg st="1" end="1"/>
                                            </p:txEl>
                                          </p:spTgt>
                                        </p:tgtEl>
                                        <p:attrNameLst>
                                          <p:attrName>ppt_y</p:attrName>
                                        </p:attrNameLst>
                                      </p:cBhvr>
                                    </p:anim>
                                    <p:animRot by="21600000">
                                      <p:cBhvr>
                                        <p:cTn id="26" dur="1000" fill="hold">
                                          <p:stCondLst>
                                            <p:cond delay="0"/>
                                          </p:stCondLst>
                                        </p:cTn>
                                        <p:tgtEl>
                                          <p:spTgt spid="5">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5">
                                            <p:txEl>
                                              <p:pRg st="2" end="2"/>
                                            </p:txEl>
                                          </p:spTgt>
                                        </p:tgtEl>
                                        <p:attrNameLst>
                                          <p:attrName>ppt_w</p:attrName>
                                        </p:attrNameLst>
                                      </p:cBhvr>
                                    </p:anim>
                                    <p:anim by="(#ppt_w*0.50)" calcmode="lin" valueType="num">
                                      <p:cBhvr>
                                        <p:cTn id="32" dur="500" decel="50000" autoRev="1" fill="hold">
                                          <p:stCondLst>
                                            <p:cond delay="0"/>
                                          </p:stCondLst>
                                        </p:cTn>
                                        <p:tgtEl>
                                          <p:spTgt spid="5">
                                            <p:txEl>
                                              <p:pRg st="2" end="2"/>
                                            </p:txEl>
                                          </p:spTgt>
                                        </p:tgtEl>
                                        <p:attrNameLst>
                                          <p:attrName>ppt_x</p:attrName>
                                        </p:attrNameLst>
                                      </p:cBhvr>
                                    </p:anim>
                                    <p:anim from="(-#ppt_h/2)" to="(#ppt_y)" calcmode="lin" valueType="num">
                                      <p:cBhvr>
                                        <p:cTn id="33" dur="1000" fill="hold">
                                          <p:stCondLst>
                                            <p:cond delay="0"/>
                                          </p:stCondLst>
                                        </p:cTn>
                                        <p:tgtEl>
                                          <p:spTgt spid="5">
                                            <p:txEl>
                                              <p:pRg st="2" end="2"/>
                                            </p:txEl>
                                          </p:spTgt>
                                        </p:tgtEl>
                                        <p:attrNameLst>
                                          <p:attrName>ppt_y</p:attrName>
                                        </p:attrNameLst>
                                      </p:cBhvr>
                                    </p:anim>
                                    <p:animRot by="21600000">
                                      <p:cBhvr>
                                        <p:cTn id="34" dur="1000" fill="hold">
                                          <p:stCondLst>
                                            <p:cond delay="0"/>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5122" name="Picture 2"/>
          <p:cNvPicPr>
            <a:picLocks noChangeAspect="1" noChangeArrowheads="1"/>
          </p:cNvPicPr>
          <p:nvPr/>
        </p:nvPicPr>
        <p:blipFill>
          <a:blip r:embed="rId2"/>
          <a:srcRect/>
          <a:stretch>
            <a:fillRect/>
          </a:stretch>
        </p:blipFill>
        <p:spPr bwMode="auto">
          <a:xfrm>
            <a:off x="0" y="0"/>
            <a:ext cx="12192000" cy="690691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sustava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119</TotalTime>
  <Words>188</Words>
  <Application>Microsoft Macintosh PowerPoint</Application>
  <PresentationFormat>Custom</PresentationFormat>
  <Paragraphs>26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sustava Office</vt:lpstr>
      <vt:lpstr>DIE SCHWEIZ</vt:lpstr>
      <vt:lpstr>VERGLEICH DER SCHWEIZ UND KROATIENS</vt:lpstr>
      <vt:lpstr>Die Position der Schweiz</vt:lpstr>
      <vt:lpstr>Die Schweizer Flagge</vt:lpstr>
      <vt:lpstr>BERN – die Hauptstadt</vt:lpstr>
      <vt:lpstr>Slide 6</vt:lpstr>
      <vt:lpstr>Slide 7</vt:lpstr>
      <vt:lpstr>Historische Ereignisse</vt:lpstr>
      <vt:lpstr>Slide 9</vt:lpstr>
      <vt:lpstr>Slide 10</vt:lpstr>
      <vt:lpstr>ENDE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 programa PowerPoint</dc:title>
  <dc:creator>mate matić</dc:creator>
  <cp:lastModifiedBy>Korisnik</cp:lastModifiedBy>
  <cp:revision>90</cp:revision>
  <dcterms:created xsi:type="dcterms:W3CDTF">2016-03-05T14:20:33Z</dcterms:created>
  <dcterms:modified xsi:type="dcterms:W3CDTF">2016-03-06T21:25:08Z</dcterms:modified>
</cp:coreProperties>
</file>